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61" r:id="rId5"/>
    <p:sldId id="259" r:id="rId6"/>
    <p:sldId id="260" r:id="rId7"/>
    <p:sldId id="262" r:id="rId8"/>
    <p:sldId id="265" r:id="rId9"/>
    <p:sldId id="268" r:id="rId10"/>
    <p:sldId id="276" r:id="rId11"/>
    <p:sldId id="274" r:id="rId12"/>
    <p:sldId id="264" r:id="rId13"/>
    <p:sldId id="267" r:id="rId14"/>
    <p:sldId id="269" r:id="rId15"/>
    <p:sldId id="277" r:id="rId16"/>
    <p:sldId id="275" r:id="rId17"/>
    <p:sldId id="270" r:id="rId18"/>
    <p:sldId id="271" r:id="rId19"/>
    <p:sldId id="272" r:id="rId20"/>
    <p:sldId id="278" r:id="rId21"/>
    <p:sldId id="27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9"/>
  </p:normalViewPr>
  <p:slideViewPr>
    <p:cSldViewPr snapToGrid="0" snapToObjects="1">
      <p:cViewPr>
        <p:scale>
          <a:sx n="100" d="100"/>
          <a:sy n="100" d="100"/>
        </p:scale>
        <p:origin x="904"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7756A3-9321-BA4A-BB54-D006AF570FCD}" type="datetimeFigureOut">
              <a:rPr lang="en-US" smtClean="0"/>
              <a:t>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D5044C-21C6-F844-ADD5-B0570FF59670}" type="slidenum">
              <a:rPr lang="en-US" smtClean="0"/>
              <a:t>‹#›</a:t>
            </a:fld>
            <a:endParaRPr lang="en-US"/>
          </a:p>
        </p:txBody>
      </p:sp>
    </p:spTree>
    <p:extLst>
      <p:ext uri="{BB962C8B-B14F-4D97-AF65-F5344CB8AC3E}">
        <p14:creationId xmlns:p14="http://schemas.microsoft.com/office/powerpoint/2010/main" val="3554527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D5044C-21C6-F844-ADD5-B0570FF59670}" type="slidenum">
              <a:rPr lang="en-US" smtClean="0"/>
              <a:t>6</a:t>
            </a:fld>
            <a:endParaRPr lang="en-US"/>
          </a:p>
        </p:txBody>
      </p:sp>
    </p:spTree>
    <p:extLst>
      <p:ext uri="{BB962C8B-B14F-4D97-AF65-F5344CB8AC3E}">
        <p14:creationId xmlns:p14="http://schemas.microsoft.com/office/powerpoint/2010/main" val="344278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A9414-3FD5-9A44-9DFB-7EF4E5C981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A8DBA2-80B5-A34E-96EB-5A2E885F9E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D411EF-B71E-104D-A80A-A4429034708C}"/>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4243A4D7-4C8C-E44A-A7D5-6B43C73B23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3B4CD7-9769-9544-B7ED-F1055BE793CF}"/>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4066919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329DC-D372-394C-BD88-F33B5852363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A1EA20-4CD4-FC44-B072-4A3F54B3CE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CD747B-C8E2-1B4B-8199-C42B0DAF6A12}"/>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9F73962A-D395-F14F-8E56-1E88EE9B1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11842B-1A8D-6C49-9650-42CDF8152C09}"/>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8257422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6A8F21-6985-EA42-A695-DAD69D47E6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F8FC81-348D-C748-BB47-6352E6875D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4CFA8D-AC70-B644-9B8E-49CB8D3F8813}"/>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EFA0F0B4-EC27-F149-9CC2-4292E53F70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7E0456-C2A7-564E-9AFA-30D37899E088}"/>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429516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1C472-95BC-E447-BA48-B950E887F9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29B874-AED8-E645-8834-F0602B3720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09AEDA-87FB-8E47-83EE-A844D45425EF}"/>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41ABCE94-A50E-4149-AF66-BE1A2BE5E2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E73614-B1D6-7642-A7E1-E4749B55CA24}"/>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3357268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3AA6F-416B-DD46-85A2-C64A737966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70A2A3-5B75-4548-BAF3-1FBDF9EE70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5B1D25-FB06-B14A-BA93-9AD103BF0DCB}"/>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9C737AAD-40E8-A446-94B0-603131159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F5C151-76D4-BC49-8A4F-743EADD7141D}"/>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29832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FBA24-2CD9-504C-B029-C8C1D4D9B2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0AB0F6-4C2D-C442-8373-0CB5CDF718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0DA194-0447-124F-8254-8E93AB713A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9CC017-B098-8546-91C1-FF74804C5DFD}"/>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6" name="Footer Placeholder 5">
            <a:extLst>
              <a:ext uri="{FF2B5EF4-FFF2-40B4-BE49-F238E27FC236}">
                <a16:creationId xmlns:a16="http://schemas.microsoft.com/office/drawing/2014/main" id="{3CE5968A-4C2F-CB4D-AD0F-C139E07A59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CCC0A-871C-2343-9F44-AD3C5CFF2759}"/>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857287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83053-D358-344E-9025-B9B03476F0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2888E6-09B1-9C4D-B1B3-F7DBF226E9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CBE8E-F4C4-854F-A65F-24707D35DB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E42784B-9D1A-7C41-B04B-A8803071FE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B8F95D-310B-E44F-BDF2-78A5EC5115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156F00-D569-0D44-9244-908D4F3C7C55}"/>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8" name="Footer Placeholder 7">
            <a:extLst>
              <a:ext uri="{FF2B5EF4-FFF2-40B4-BE49-F238E27FC236}">
                <a16:creationId xmlns:a16="http://schemas.microsoft.com/office/drawing/2014/main" id="{1CBFAD4E-6C83-4148-8C29-870ED3E80E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B7084B-2A05-764B-9958-B0DE9ADFE9D9}"/>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796537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594AE-E498-2843-A8EC-A3293E46D9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82C9D6-3F61-5442-81CE-B4A88990B275}"/>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4" name="Footer Placeholder 3">
            <a:extLst>
              <a:ext uri="{FF2B5EF4-FFF2-40B4-BE49-F238E27FC236}">
                <a16:creationId xmlns:a16="http://schemas.microsoft.com/office/drawing/2014/main" id="{4CE6BCCC-D9A4-0A49-A55A-7B9E67985B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734966-E104-3449-9610-F7EECD2A234F}"/>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2005993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C6BA17-A024-1D48-A52D-FD40F1386A9C}"/>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3" name="Footer Placeholder 2">
            <a:extLst>
              <a:ext uri="{FF2B5EF4-FFF2-40B4-BE49-F238E27FC236}">
                <a16:creationId xmlns:a16="http://schemas.microsoft.com/office/drawing/2014/main" id="{0D93D1DE-F068-4540-9705-9D6D8C4377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95BE6F-73FC-E342-A991-6A717F2F5A7B}"/>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102677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9BDF4-E939-5744-901B-692AFB5BE2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27D3A1-0222-AA48-98FB-B5F59DD747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0C3AB1-EB44-2848-AAD2-DEED69E9C2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886CD7-B3EE-8E4A-8549-B36048A84E30}"/>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6" name="Footer Placeholder 5">
            <a:extLst>
              <a:ext uri="{FF2B5EF4-FFF2-40B4-BE49-F238E27FC236}">
                <a16:creationId xmlns:a16="http://schemas.microsoft.com/office/drawing/2014/main" id="{DC1F5C0D-629F-F64B-A7B1-D6C073185D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13C2CE-14E7-174D-B95D-91FEC108F241}"/>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352136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5346C-5A2B-7045-9E81-20BDAB72A9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BB64E4B-B9C7-154C-AAE2-3E2524AFB8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9F1CB9-A8FD-2D48-A0D3-92450BC6F7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9DC2F-F219-1447-B438-84C0E86E8149}"/>
              </a:ext>
            </a:extLst>
          </p:cNvPr>
          <p:cNvSpPr>
            <a:spLocks noGrp="1"/>
          </p:cNvSpPr>
          <p:nvPr>
            <p:ph type="dt" sz="half" idx="10"/>
          </p:nvPr>
        </p:nvSpPr>
        <p:spPr/>
        <p:txBody>
          <a:bodyPr/>
          <a:lstStyle/>
          <a:p>
            <a:fld id="{CA501EEC-5FE8-A940-AE70-6491898EBA22}" type="datetimeFigureOut">
              <a:rPr lang="en-US" smtClean="0"/>
              <a:t>1/3/20</a:t>
            </a:fld>
            <a:endParaRPr lang="en-US"/>
          </a:p>
        </p:txBody>
      </p:sp>
      <p:sp>
        <p:nvSpPr>
          <p:cNvPr id="6" name="Footer Placeholder 5">
            <a:extLst>
              <a:ext uri="{FF2B5EF4-FFF2-40B4-BE49-F238E27FC236}">
                <a16:creationId xmlns:a16="http://schemas.microsoft.com/office/drawing/2014/main" id="{3D32930B-B148-5E45-A33F-A708A2E2A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D4FDD6-5B87-964E-8E19-AB354C98F3C9}"/>
              </a:ext>
            </a:extLst>
          </p:cNvPr>
          <p:cNvSpPr>
            <a:spLocks noGrp="1"/>
          </p:cNvSpPr>
          <p:nvPr>
            <p:ph type="sldNum" sz="quarter" idx="12"/>
          </p:nvPr>
        </p:nvSpPr>
        <p:spPr/>
        <p:txBody>
          <a:bodyPr/>
          <a:lstStyle/>
          <a:p>
            <a:fld id="{A754B442-82BB-934A-B37F-31BAA3BE569B}" type="slidenum">
              <a:rPr lang="en-US" smtClean="0"/>
              <a:t>‹#›</a:t>
            </a:fld>
            <a:endParaRPr lang="en-US"/>
          </a:p>
        </p:txBody>
      </p:sp>
    </p:spTree>
    <p:extLst>
      <p:ext uri="{BB962C8B-B14F-4D97-AF65-F5344CB8AC3E}">
        <p14:creationId xmlns:p14="http://schemas.microsoft.com/office/powerpoint/2010/main" val="1506709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33EF70-DBDF-7A48-852A-8FAD2AC3D0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B6CEE7-3A31-0346-A100-095389F40E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98995-2B58-8449-99A9-FF91DA5114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501EEC-5FE8-A940-AE70-6491898EBA22}" type="datetimeFigureOut">
              <a:rPr lang="en-US" smtClean="0"/>
              <a:t>1/3/20</a:t>
            </a:fld>
            <a:endParaRPr lang="en-US"/>
          </a:p>
        </p:txBody>
      </p:sp>
      <p:sp>
        <p:nvSpPr>
          <p:cNvPr id="5" name="Footer Placeholder 4">
            <a:extLst>
              <a:ext uri="{FF2B5EF4-FFF2-40B4-BE49-F238E27FC236}">
                <a16:creationId xmlns:a16="http://schemas.microsoft.com/office/drawing/2014/main" id="{5743BBC7-50B8-674A-A30B-D4287D1CF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FAB834-DD59-D347-A96C-D173943009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54B442-82BB-934A-B37F-31BAA3BE569B}" type="slidenum">
              <a:rPr lang="en-US" smtClean="0"/>
              <a:t>‹#›</a:t>
            </a:fld>
            <a:endParaRPr lang="en-US"/>
          </a:p>
        </p:txBody>
      </p:sp>
    </p:spTree>
    <p:extLst>
      <p:ext uri="{BB962C8B-B14F-4D97-AF65-F5344CB8AC3E}">
        <p14:creationId xmlns:p14="http://schemas.microsoft.com/office/powerpoint/2010/main" val="211095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7B9B6-7A5F-B44E-9FC2-6AE1E2BAB49F}"/>
              </a:ext>
            </a:extLst>
          </p:cNvPr>
          <p:cNvSpPr>
            <a:spLocks noGrp="1"/>
          </p:cNvSpPr>
          <p:nvPr>
            <p:ph type="ctrTitle"/>
          </p:nvPr>
        </p:nvSpPr>
        <p:spPr>
          <a:xfrm>
            <a:off x="1524000" y="588963"/>
            <a:ext cx="9144000" cy="2387600"/>
          </a:xfrm>
        </p:spPr>
        <p:txBody>
          <a:bodyPr>
            <a:normAutofit fontScale="90000"/>
          </a:bodyPr>
          <a:lstStyle/>
          <a:p>
            <a:r>
              <a:rPr lang="en-US" dirty="0"/>
              <a:t>Speech Autoencoder using Fully-Connected Neural Networks</a:t>
            </a:r>
          </a:p>
        </p:txBody>
      </p:sp>
      <p:sp>
        <p:nvSpPr>
          <p:cNvPr id="3" name="Subtitle 2">
            <a:extLst>
              <a:ext uri="{FF2B5EF4-FFF2-40B4-BE49-F238E27FC236}">
                <a16:creationId xmlns:a16="http://schemas.microsoft.com/office/drawing/2014/main" id="{4F3D86E1-1C31-3D4C-8992-B4D76C969389}"/>
              </a:ext>
            </a:extLst>
          </p:cNvPr>
          <p:cNvSpPr>
            <a:spLocks noGrp="1"/>
          </p:cNvSpPr>
          <p:nvPr>
            <p:ph type="subTitle" idx="1"/>
          </p:nvPr>
        </p:nvSpPr>
        <p:spPr/>
        <p:txBody>
          <a:bodyPr/>
          <a:lstStyle/>
          <a:p>
            <a:endParaRPr lang="en-US" dirty="0"/>
          </a:p>
          <a:p>
            <a:r>
              <a:rPr lang="en-US" dirty="0"/>
              <a:t>Andrew Seagraves</a:t>
            </a:r>
          </a:p>
          <a:p>
            <a:r>
              <a:rPr lang="en-US" dirty="0"/>
              <a:t>1/4/19</a:t>
            </a:r>
          </a:p>
        </p:txBody>
      </p:sp>
    </p:spTree>
    <p:extLst>
      <p:ext uri="{BB962C8B-B14F-4D97-AF65-F5344CB8AC3E}">
        <p14:creationId xmlns:p14="http://schemas.microsoft.com/office/powerpoint/2010/main" val="1492410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1A08B-BE07-6341-A728-00B0E9246B6E}"/>
              </a:ext>
            </a:extLst>
          </p:cNvPr>
          <p:cNvSpPr>
            <a:spLocks noGrp="1"/>
          </p:cNvSpPr>
          <p:nvPr>
            <p:ph type="title"/>
          </p:nvPr>
        </p:nvSpPr>
        <p:spPr>
          <a:xfrm>
            <a:off x="838200" y="-20641"/>
            <a:ext cx="10515600" cy="1325563"/>
          </a:xfrm>
        </p:spPr>
        <p:txBody>
          <a:bodyPr/>
          <a:lstStyle/>
          <a:p>
            <a:r>
              <a:rPr lang="en-US" dirty="0"/>
              <a:t>3-layer network</a:t>
            </a:r>
          </a:p>
        </p:txBody>
      </p:sp>
      <p:sp>
        <p:nvSpPr>
          <p:cNvPr id="4" name="Rectangle 3">
            <a:extLst>
              <a:ext uri="{FF2B5EF4-FFF2-40B4-BE49-F238E27FC236}">
                <a16:creationId xmlns:a16="http://schemas.microsoft.com/office/drawing/2014/main" id="{16CF8C59-994C-AD46-88D2-BD8D8A5503CA}"/>
              </a:ext>
            </a:extLst>
          </p:cNvPr>
          <p:cNvSpPr/>
          <p:nvPr/>
        </p:nvSpPr>
        <p:spPr>
          <a:xfrm>
            <a:off x="6281850" y="287095"/>
            <a:ext cx="4637808" cy="830997"/>
          </a:xfrm>
          <a:prstGeom prst="rect">
            <a:avLst/>
          </a:prstGeom>
        </p:spPr>
        <p:txBody>
          <a:bodyPr wrap="none">
            <a:spAutoFit/>
          </a:bodyPr>
          <a:lstStyle/>
          <a:p>
            <a:r>
              <a:rPr lang="en-US" sz="2400" dirty="0"/>
              <a:t>Speaker 2803</a:t>
            </a:r>
          </a:p>
          <a:p>
            <a:r>
              <a:rPr lang="en-US" sz="2400" dirty="0"/>
              <a:t>25s audio sample, </a:t>
            </a:r>
            <a:r>
              <a:rPr lang="en-US" sz="2400" dirty="0" err="1"/>
              <a:t>mel</a:t>
            </a:r>
            <a:r>
              <a:rPr lang="en-US" sz="2400" dirty="0"/>
              <a:t>-spectrogram</a:t>
            </a:r>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2B29A526-812F-894D-8153-04087372EC5E}"/>
                  </a:ext>
                </a:extLst>
              </p:cNvPr>
              <p:cNvSpPr/>
              <p:nvPr/>
            </p:nvSpPr>
            <p:spPr>
              <a:xfrm>
                <a:off x="476206" y="3133923"/>
                <a:ext cx="1083758"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𝟒</m:t>
                      </m:r>
                    </m:oMath>
                  </m:oMathPara>
                </a14:m>
                <a:endParaRPr lang="en-US" sz="1400" b="1" dirty="0"/>
              </a:p>
            </p:txBody>
          </p:sp>
        </mc:Choice>
        <mc:Fallback>
          <p:sp>
            <p:nvSpPr>
              <p:cNvPr id="7" name="Rectangle 6">
                <a:extLst>
                  <a:ext uri="{FF2B5EF4-FFF2-40B4-BE49-F238E27FC236}">
                    <a16:creationId xmlns:a16="http://schemas.microsoft.com/office/drawing/2014/main" id="{2B29A526-812F-894D-8153-04087372EC5E}"/>
                  </a:ext>
                </a:extLst>
              </p:cNvPr>
              <p:cNvSpPr>
                <a:spLocks noRot="1" noChangeAspect="1" noMove="1" noResize="1" noEditPoints="1" noAdjustHandles="1" noChangeArrowheads="1" noChangeShapeType="1" noTextEdit="1"/>
              </p:cNvSpPr>
              <p:nvPr/>
            </p:nvSpPr>
            <p:spPr>
              <a:xfrm>
                <a:off x="476206" y="3133923"/>
                <a:ext cx="1083758" cy="307777"/>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Rectangle 7">
                <a:extLst>
                  <a:ext uri="{FF2B5EF4-FFF2-40B4-BE49-F238E27FC236}">
                    <a16:creationId xmlns:a16="http://schemas.microsoft.com/office/drawing/2014/main" id="{E8EC939D-E9EC-C047-84DD-F24CA82D9065}"/>
                  </a:ext>
                </a:extLst>
              </p:cNvPr>
              <p:cNvSpPr/>
              <p:nvPr/>
            </p:nvSpPr>
            <p:spPr>
              <a:xfrm>
                <a:off x="501605" y="4384873"/>
                <a:ext cx="1083758"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𝟖</m:t>
                      </m:r>
                    </m:oMath>
                  </m:oMathPara>
                </a14:m>
                <a:endParaRPr lang="en-US" sz="1400" b="1" dirty="0"/>
              </a:p>
            </p:txBody>
          </p:sp>
        </mc:Choice>
        <mc:Fallback>
          <p:sp>
            <p:nvSpPr>
              <p:cNvPr id="8" name="Rectangle 7">
                <a:extLst>
                  <a:ext uri="{FF2B5EF4-FFF2-40B4-BE49-F238E27FC236}">
                    <a16:creationId xmlns:a16="http://schemas.microsoft.com/office/drawing/2014/main" id="{E8EC939D-E9EC-C047-84DD-F24CA82D9065}"/>
                  </a:ext>
                </a:extLst>
              </p:cNvPr>
              <p:cNvSpPr>
                <a:spLocks noRot="1" noChangeAspect="1" noMove="1" noResize="1" noEditPoints="1" noAdjustHandles="1" noChangeArrowheads="1" noChangeShapeType="1" noTextEdit="1"/>
              </p:cNvSpPr>
              <p:nvPr/>
            </p:nvSpPr>
            <p:spPr>
              <a:xfrm>
                <a:off x="501605" y="4384873"/>
                <a:ext cx="1083758" cy="307777"/>
              </a:xfrm>
              <a:prstGeom prst="rect">
                <a:avLst/>
              </a:prstGeom>
              <a:blipFill>
                <a:blip r:embed="rId3"/>
                <a:stretch>
                  <a:fillRect/>
                </a:stretch>
              </a:blipFill>
            </p:spPr>
            <p:txBody>
              <a:bodyPr/>
              <a:lstStyle/>
              <a:p>
                <a:r>
                  <a:rPr lang="en-US">
                    <a:noFill/>
                  </a:rPr>
                  <a:t> </a:t>
                </a:r>
              </a:p>
            </p:txBody>
          </p:sp>
        </mc:Fallback>
      </mc:AlternateContent>
      <p:sp>
        <p:nvSpPr>
          <p:cNvPr id="9" name="Rectangle 8">
            <a:extLst>
              <a:ext uri="{FF2B5EF4-FFF2-40B4-BE49-F238E27FC236}">
                <a16:creationId xmlns:a16="http://schemas.microsoft.com/office/drawing/2014/main" id="{566446B6-7C0F-3645-9F59-24E7CC057F30}"/>
              </a:ext>
            </a:extLst>
          </p:cNvPr>
          <p:cNvSpPr/>
          <p:nvPr/>
        </p:nvSpPr>
        <p:spPr>
          <a:xfrm>
            <a:off x="653818" y="1779569"/>
            <a:ext cx="745140" cy="523220"/>
          </a:xfrm>
          <a:prstGeom prst="rect">
            <a:avLst/>
          </a:prstGeom>
        </p:spPr>
        <p:txBody>
          <a:bodyPr wrap="none">
            <a:spAutoFit/>
          </a:bodyPr>
          <a:lstStyle/>
          <a:p>
            <a:r>
              <a:rPr lang="en-US" sz="1400" b="1" dirty="0"/>
              <a:t>Ground</a:t>
            </a:r>
          </a:p>
          <a:p>
            <a:r>
              <a:rPr lang="en-US" sz="1400" b="1" dirty="0"/>
              <a:t>Truth</a:t>
            </a:r>
          </a:p>
        </p:txBody>
      </p:sp>
      <mc:AlternateContent xmlns:mc="http://schemas.openxmlformats.org/markup-compatibility/2006">
        <mc:Choice xmlns:a14="http://schemas.microsoft.com/office/drawing/2010/main" Requires="a14">
          <p:sp>
            <p:nvSpPr>
              <p:cNvPr id="10" name="Rectangle 9">
                <a:extLst>
                  <a:ext uri="{FF2B5EF4-FFF2-40B4-BE49-F238E27FC236}">
                    <a16:creationId xmlns:a16="http://schemas.microsoft.com/office/drawing/2014/main" id="{75528652-EB0A-4645-8161-2372DA3785C8}"/>
                  </a:ext>
                </a:extLst>
              </p:cNvPr>
              <p:cNvSpPr/>
              <p:nvPr/>
            </p:nvSpPr>
            <p:spPr>
              <a:xfrm>
                <a:off x="462192" y="5673923"/>
                <a:ext cx="1191160"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𝟏𝟔</m:t>
                      </m:r>
                    </m:oMath>
                  </m:oMathPara>
                </a14:m>
                <a:endParaRPr lang="en-US" sz="1400" b="1" dirty="0"/>
              </a:p>
            </p:txBody>
          </p:sp>
        </mc:Choice>
        <mc:Fallback>
          <p:sp>
            <p:nvSpPr>
              <p:cNvPr id="10" name="Rectangle 9">
                <a:extLst>
                  <a:ext uri="{FF2B5EF4-FFF2-40B4-BE49-F238E27FC236}">
                    <a16:creationId xmlns:a16="http://schemas.microsoft.com/office/drawing/2014/main" id="{75528652-EB0A-4645-8161-2372DA3785C8}"/>
                  </a:ext>
                </a:extLst>
              </p:cNvPr>
              <p:cNvSpPr>
                <a:spLocks noRot="1" noChangeAspect="1" noMove="1" noResize="1" noEditPoints="1" noAdjustHandles="1" noChangeArrowheads="1" noChangeShapeType="1" noTextEdit="1"/>
              </p:cNvSpPr>
              <p:nvPr/>
            </p:nvSpPr>
            <p:spPr>
              <a:xfrm>
                <a:off x="462192" y="5673923"/>
                <a:ext cx="1191160" cy="307777"/>
              </a:xfrm>
              <a:prstGeom prst="rect">
                <a:avLst/>
              </a:prstGeom>
              <a:blipFill>
                <a:blip r:embed="rId4"/>
                <a:stretch>
                  <a:fillRect/>
                </a:stretch>
              </a:blipFill>
            </p:spPr>
            <p:txBody>
              <a:bodyPr/>
              <a:lstStyle/>
              <a:p>
                <a:r>
                  <a:rPr lang="en-US">
                    <a:noFill/>
                  </a:rPr>
                  <a:t> </a:t>
                </a:r>
              </a:p>
            </p:txBody>
          </p:sp>
        </mc:Fallback>
      </mc:AlternateContent>
      <p:pic>
        <p:nvPicPr>
          <p:cNvPr id="12" name="Content Placeholder 11" descr="A picture containing shelf&#10;&#10;Description automatically generated">
            <a:extLst>
              <a:ext uri="{FF2B5EF4-FFF2-40B4-BE49-F238E27FC236}">
                <a16:creationId xmlns:a16="http://schemas.microsoft.com/office/drawing/2014/main" id="{8E57E791-13C4-DE4F-8479-8A06309C390C}"/>
              </a:ext>
            </a:extLst>
          </p:cNvPr>
          <p:cNvPicPr>
            <a:picLocks noGrp="1" noChangeAspect="1"/>
          </p:cNvPicPr>
          <p:nvPr>
            <p:ph idx="1"/>
          </p:nvPr>
        </p:nvPicPr>
        <p:blipFill rotWithShape="1">
          <a:blip r:embed="rId5"/>
          <a:srcRect l="6161" t="8828" r="15094" b="4986"/>
          <a:stretch/>
        </p:blipFill>
        <p:spPr>
          <a:xfrm>
            <a:off x="1640653" y="1228722"/>
            <a:ext cx="8910693" cy="5527868"/>
          </a:xfrm>
        </p:spPr>
      </p:pic>
    </p:spTree>
    <p:extLst>
      <p:ext uri="{BB962C8B-B14F-4D97-AF65-F5344CB8AC3E}">
        <p14:creationId xmlns:p14="http://schemas.microsoft.com/office/powerpoint/2010/main" val="145898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62363A2-AD88-4F48-8D6F-FFD082EA6C0C}"/>
                  </a:ext>
                </a:extLst>
              </p:cNvPr>
              <p:cNvSpPr>
                <a:spLocks noGrp="1"/>
              </p:cNvSpPr>
              <p:nvPr>
                <p:ph idx="1"/>
              </p:nvPr>
            </p:nvSpPr>
            <p:spPr>
              <a:xfrm>
                <a:off x="622300" y="1304922"/>
                <a:ext cx="11099800" cy="5426078"/>
              </a:xfrm>
            </p:spPr>
            <p:txBody>
              <a:bodyPr>
                <a:normAutofit fontScale="92500" lnSpcReduction="10000"/>
              </a:bodyPr>
              <a:lstStyle/>
              <a:p>
                <a:r>
                  <a:rPr lang="en-US" dirty="0"/>
                  <a:t>The reconstructed audio signals are in reasonable agreement with ground truth</a:t>
                </a:r>
              </a:p>
              <a:p>
                <a:r>
                  <a:rPr lang="en-US" dirty="0"/>
                  <a:t>However, accuracy deteriorates quickly as the latent size decreases</a:t>
                </a:r>
              </a:p>
              <a:p>
                <a:r>
                  <a:rPr lang="en-US" dirty="0"/>
                  <a:t>For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r>
                      <a:rPr lang="en-US" b="0" i="1" smtClean="0">
                        <a:latin typeface="Cambria Math" panose="02040503050406030204" pitchFamily="18" charset="0"/>
                      </a:rPr>
                      <m:t>=16</m:t>
                    </m:r>
                  </m:oMath>
                </a14:m>
                <a:r>
                  <a:rPr lang="en-US" dirty="0"/>
                  <a:t>, there are significant discrepancies between reconstructed and ground truth signals</a:t>
                </a:r>
              </a:p>
              <a:p>
                <a:r>
                  <a:rPr lang="en-US" dirty="0"/>
                  <a:t>Plotting the reconstructions in log- and </a:t>
                </a:r>
                <a:r>
                  <a:rPr lang="en-US" dirty="0" err="1"/>
                  <a:t>mel</a:t>
                </a:r>
                <a:r>
                  <a:rPr lang="en-US" dirty="0"/>
                  <a:t>-spectrograms after applying STFT provides a more insightful visualization.</a:t>
                </a:r>
              </a:p>
              <a:p>
                <a:r>
                  <a:rPr lang="en-US" dirty="0"/>
                  <a:t>The reconstructed spectrograms show good qualitative agreement with ground truth.</a:t>
                </a:r>
              </a:p>
              <a:p>
                <a:r>
                  <a:rPr lang="en-US" dirty="0"/>
                  <a:t>For all values of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oMath>
                </a14:m>
                <a:r>
                  <a:rPr lang="en-US" dirty="0"/>
                  <a:t>, the 3-layer network filters out high-frequency information above a certain threshold frequency.  The threshold decreases with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oMath>
                </a14:m>
                <a:r>
                  <a:rPr lang="en-US" dirty="0"/>
                  <a:t>.  This is seen most clearly in the </a:t>
                </a:r>
                <a:r>
                  <a:rPr lang="en-US" dirty="0" err="1"/>
                  <a:t>mel</a:t>
                </a:r>
                <a:r>
                  <a:rPr lang="en-US" dirty="0"/>
                  <a:t>-spectrogram.</a:t>
                </a:r>
              </a:p>
              <a:p>
                <a:r>
                  <a:rPr lang="en-US" dirty="0"/>
                  <a:t>For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r>
                      <a:rPr lang="en-US" b="0" i="1" smtClean="0">
                        <a:latin typeface="Cambria Math" panose="02040503050406030204" pitchFamily="18" charset="0"/>
                      </a:rPr>
                      <m:t>=16</m:t>
                    </m:r>
                  </m:oMath>
                </a14:m>
                <a:r>
                  <a:rPr lang="en-US" dirty="0"/>
                  <a:t>, the 3-layer network also filters out frequency information below ~100Hz.  This is seen most clearly in the log-spectrogram.</a:t>
                </a:r>
              </a:p>
              <a:p>
                <a:endParaRPr lang="en-US" dirty="0"/>
              </a:p>
            </p:txBody>
          </p:sp>
        </mc:Choice>
        <mc:Fallback>
          <p:sp>
            <p:nvSpPr>
              <p:cNvPr id="3" name="Content Placeholder 2">
                <a:extLst>
                  <a:ext uri="{FF2B5EF4-FFF2-40B4-BE49-F238E27FC236}">
                    <a16:creationId xmlns:a16="http://schemas.microsoft.com/office/drawing/2014/main" id="{562363A2-AD88-4F48-8D6F-FFD082EA6C0C}"/>
                  </a:ext>
                </a:extLst>
              </p:cNvPr>
              <p:cNvSpPr>
                <a:spLocks noGrp="1" noRot="1" noChangeAspect="1" noMove="1" noResize="1" noEditPoints="1" noAdjustHandles="1" noChangeArrowheads="1" noChangeShapeType="1" noTextEdit="1"/>
              </p:cNvSpPr>
              <p:nvPr>
                <p:ph idx="1"/>
              </p:nvPr>
            </p:nvSpPr>
            <p:spPr>
              <a:xfrm>
                <a:off x="622300" y="1304922"/>
                <a:ext cx="11099800" cy="5426078"/>
              </a:xfrm>
              <a:blipFill>
                <a:blip r:embed="rId2"/>
                <a:stretch>
                  <a:fillRect l="-800" t="-2103" r="-1143"/>
                </a:stretch>
              </a:blipFill>
            </p:spPr>
            <p:txBody>
              <a:bodyPr/>
              <a:lstStyle/>
              <a:p>
                <a:r>
                  <a:rPr lang="en-US">
                    <a:noFill/>
                  </a:rPr>
                  <a:t> </a:t>
                </a:r>
              </a:p>
            </p:txBody>
          </p:sp>
        </mc:Fallback>
      </mc:AlternateContent>
      <p:sp>
        <p:nvSpPr>
          <p:cNvPr id="4" name="Title 1">
            <a:extLst>
              <a:ext uri="{FF2B5EF4-FFF2-40B4-BE49-F238E27FC236}">
                <a16:creationId xmlns:a16="http://schemas.microsoft.com/office/drawing/2014/main" id="{F2BC842C-A96A-7249-9171-D3098BFE52CC}"/>
              </a:ext>
            </a:extLst>
          </p:cNvPr>
          <p:cNvSpPr>
            <a:spLocks noGrp="1"/>
          </p:cNvSpPr>
          <p:nvPr>
            <p:ph type="title"/>
          </p:nvPr>
        </p:nvSpPr>
        <p:spPr>
          <a:xfrm>
            <a:off x="838200" y="-20641"/>
            <a:ext cx="10515600" cy="1325563"/>
          </a:xfrm>
        </p:spPr>
        <p:txBody>
          <a:bodyPr/>
          <a:lstStyle/>
          <a:p>
            <a:r>
              <a:rPr lang="en-US" dirty="0"/>
              <a:t>3-layer network - observations</a:t>
            </a:r>
          </a:p>
        </p:txBody>
      </p:sp>
    </p:spTree>
    <p:extLst>
      <p:ext uri="{BB962C8B-B14F-4D97-AF65-F5344CB8AC3E}">
        <p14:creationId xmlns:p14="http://schemas.microsoft.com/office/powerpoint/2010/main" val="692029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EA595A-E3E5-D046-BE3A-A7A11A8A20EB}"/>
              </a:ext>
            </a:extLst>
          </p:cNvPr>
          <p:cNvSpPr>
            <a:spLocks noGrp="1"/>
          </p:cNvSpPr>
          <p:nvPr>
            <p:ph type="title"/>
          </p:nvPr>
        </p:nvSpPr>
        <p:spPr>
          <a:xfrm>
            <a:off x="703267" y="0"/>
            <a:ext cx="10515600" cy="1325563"/>
          </a:xfrm>
        </p:spPr>
        <p:txBody>
          <a:bodyPr/>
          <a:lstStyle/>
          <a:p>
            <a:r>
              <a:rPr lang="en-US" dirty="0"/>
              <a:t>Increasing network depth</a:t>
            </a:r>
          </a:p>
        </p:txBody>
      </p:sp>
      <p:pic>
        <p:nvPicPr>
          <p:cNvPr id="6" name="Picture 5" descr="A picture containing screenshot&#10;&#10;Description automatically generated">
            <a:extLst>
              <a:ext uri="{FF2B5EF4-FFF2-40B4-BE49-F238E27FC236}">
                <a16:creationId xmlns:a16="http://schemas.microsoft.com/office/drawing/2014/main" id="{66E89113-8BB1-1F46-AAD2-AF2CA9E713B1}"/>
              </a:ext>
            </a:extLst>
          </p:cNvPr>
          <p:cNvPicPr>
            <a:picLocks noChangeAspect="1"/>
          </p:cNvPicPr>
          <p:nvPr/>
        </p:nvPicPr>
        <p:blipFill>
          <a:blip r:embed="rId2"/>
          <a:stretch>
            <a:fillRect/>
          </a:stretch>
        </p:blipFill>
        <p:spPr>
          <a:xfrm>
            <a:off x="366709" y="1190618"/>
            <a:ext cx="5842000" cy="438150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0DE1B1A3-A6F9-8444-B9FE-962502385F6C}"/>
              </a:ext>
            </a:extLst>
          </p:cNvPr>
          <p:cNvPicPr>
            <a:picLocks noChangeAspect="1"/>
          </p:cNvPicPr>
          <p:nvPr/>
        </p:nvPicPr>
        <p:blipFill>
          <a:blip r:embed="rId3"/>
          <a:stretch>
            <a:fillRect/>
          </a:stretch>
        </p:blipFill>
        <p:spPr>
          <a:xfrm>
            <a:off x="6230934" y="1217606"/>
            <a:ext cx="5842000" cy="4368800"/>
          </a:xfrm>
          <a:prstGeom prst="rect">
            <a:avLst/>
          </a:prstGeom>
        </p:spPr>
      </p:pic>
      <mc:AlternateContent xmlns:mc="http://schemas.openxmlformats.org/markup-compatibility/2006">
        <mc:Choice xmlns:a14="http://schemas.microsoft.com/office/drawing/2010/main" Requires="a14">
          <p:sp>
            <p:nvSpPr>
              <p:cNvPr id="12" name="Rectangle 11">
                <a:extLst>
                  <a:ext uri="{FF2B5EF4-FFF2-40B4-BE49-F238E27FC236}">
                    <a16:creationId xmlns:a16="http://schemas.microsoft.com/office/drawing/2014/main" id="{52A0EF85-6BC8-4147-80E0-7E42B33BEE6F}"/>
                  </a:ext>
                </a:extLst>
              </p:cNvPr>
              <p:cNvSpPr/>
              <p:nvPr/>
            </p:nvSpPr>
            <p:spPr>
              <a:xfrm>
                <a:off x="2564385" y="5797545"/>
                <a:ext cx="7333098" cy="646331"/>
              </a:xfrm>
              <a:prstGeom prst="rect">
                <a:avLst/>
              </a:prstGeom>
            </p:spPr>
            <p:txBody>
              <a:bodyPr wrap="none">
                <a:spAutoFit/>
              </a:bodyPr>
              <a:lstStyle/>
              <a:p>
                <a:r>
                  <a:rPr lang="en-US" dirty="0"/>
                  <a:t>Symmetric architectures with increasing numbers of layers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r>
                      <a:rPr lang="en-US" b="0" i="1" smtClean="0">
                        <a:latin typeface="Cambria Math" panose="02040503050406030204" pitchFamily="18" charset="0"/>
                      </a:rPr>
                      <m:t>=16</m:t>
                    </m:r>
                  </m:oMath>
                </a14:m>
                <a:endParaRPr lang="en-US" b="0" dirty="0"/>
              </a:p>
              <a:p>
                <a:r>
                  <a:rPr lang="en-US" dirty="0"/>
                  <a:t>Size reduction occurs only in the latent layer</a:t>
                </a:r>
              </a:p>
            </p:txBody>
          </p:sp>
        </mc:Choice>
        <mc:Fallback>
          <p:sp>
            <p:nvSpPr>
              <p:cNvPr id="12" name="Rectangle 11">
                <a:extLst>
                  <a:ext uri="{FF2B5EF4-FFF2-40B4-BE49-F238E27FC236}">
                    <a16:creationId xmlns:a16="http://schemas.microsoft.com/office/drawing/2014/main" id="{52A0EF85-6BC8-4147-80E0-7E42B33BEE6F}"/>
                  </a:ext>
                </a:extLst>
              </p:cNvPr>
              <p:cNvSpPr>
                <a:spLocks noRot="1" noChangeAspect="1" noMove="1" noResize="1" noEditPoints="1" noAdjustHandles="1" noChangeArrowheads="1" noChangeShapeType="1" noTextEdit="1"/>
              </p:cNvSpPr>
              <p:nvPr/>
            </p:nvSpPr>
            <p:spPr>
              <a:xfrm>
                <a:off x="2564385" y="5797545"/>
                <a:ext cx="7333098" cy="646331"/>
              </a:xfrm>
              <a:prstGeom prst="rect">
                <a:avLst/>
              </a:prstGeom>
              <a:blipFill>
                <a:blip r:embed="rId4"/>
                <a:stretch>
                  <a:fillRect l="-692" t="-3922" b="-13725"/>
                </a:stretch>
              </a:blipFill>
            </p:spPr>
            <p:txBody>
              <a:bodyPr/>
              <a:lstStyle/>
              <a:p>
                <a:r>
                  <a:rPr lang="en-US">
                    <a:noFill/>
                  </a:rPr>
                  <a:t> </a:t>
                </a:r>
              </a:p>
            </p:txBody>
          </p:sp>
        </mc:Fallback>
      </mc:AlternateContent>
    </p:spTree>
    <p:extLst>
      <p:ext uri="{BB962C8B-B14F-4D97-AF65-F5344CB8AC3E}">
        <p14:creationId xmlns:p14="http://schemas.microsoft.com/office/powerpoint/2010/main" val="2149410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DB32FDE-A0B2-044E-8FD4-99D1348BF4C2}"/>
              </a:ext>
            </a:extLst>
          </p:cNvPr>
          <p:cNvSpPr/>
          <p:nvPr/>
        </p:nvSpPr>
        <p:spPr>
          <a:xfrm>
            <a:off x="7379595" y="294168"/>
            <a:ext cx="4109138" cy="830997"/>
          </a:xfrm>
          <a:prstGeom prst="rect">
            <a:avLst/>
          </a:prstGeom>
        </p:spPr>
        <p:txBody>
          <a:bodyPr wrap="none">
            <a:spAutoFit/>
          </a:bodyPr>
          <a:lstStyle/>
          <a:p>
            <a:r>
              <a:rPr lang="en-US" sz="2400" dirty="0"/>
              <a:t>Speaker 2803</a:t>
            </a:r>
          </a:p>
          <a:p>
            <a:r>
              <a:rPr lang="en-US" sz="2400" dirty="0"/>
              <a:t>200ms audio sample (4 chunks)</a:t>
            </a:r>
          </a:p>
        </p:txBody>
      </p:sp>
      <p:sp>
        <p:nvSpPr>
          <p:cNvPr id="10" name="Title 1">
            <a:extLst>
              <a:ext uri="{FF2B5EF4-FFF2-40B4-BE49-F238E27FC236}">
                <a16:creationId xmlns:a16="http://schemas.microsoft.com/office/drawing/2014/main" id="{57DCFCB8-B1CA-7B4F-8B65-FB89D2410B6B}"/>
              </a:ext>
            </a:extLst>
          </p:cNvPr>
          <p:cNvSpPr>
            <a:spLocks noGrp="1"/>
          </p:cNvSpPr>
          <p:nvPr>
            <p:ph type="title"/>
          </p:nvPr>
        </p:nvSpPr>
        <p:spPr>
          <a:xfrm>
            <a:off x="703267" y="0"/>
            <a:ext cx="10515600" cy="1325563"/>
          </a:xfrm>
        </p:spPr>
        <p:txBody>
          <a:bodyPr/>
          <a:lstStyle/>
          <a:p>
            <a:r>
              <a:rPr lang="en-US" dirty="0"/>
              <a:t>Increasing network depth</a:t>
            </a:r>
          </a:p>
        </p:txBody>
      </p:sp>
      <p:pic>
        <p:nvPicPr>
          <p:cNvPr id="13" name="Picture 12" descr="A screenshot of a cell phone&#10;&#10;Description automatically generated">
            <a:extLst>
              <a:ext uri="{FF2B5EF4-FFF2-40B4-BE49-F238E27FC236}">
                <a16:creationId xmlns:a16="http://schemas.microsoft.com/office/drawing/2014/main" id="{28810D14-678B-1049-AC43-0EEE1CE3C97A}"/>
              </a:ext>
            </a:extLst>
          </p:cNvPr>
          <p:cNvPicPr>
            <a:picLocks noChangeAspect="1"/>
          </p:cNvPicPr>
          <p:nvPr/>
        </p:nvPicPr>
        <p:blipFill rotWithShape="1">
          <a:blip r:embed="rId2"/>
          <a:srcRect l="7982" t="9328" r="7982"/>
          <a:stretch/>
        </p:blipFill>
        <p:spPr>
          <a:xfrm>
            <a:off x="947733" y="1249362"/>
            <a:ext cx="10449598" cy="5238269"/>
          </a:xfrm>
          <a:prstGeom prst="rect">
            <a:avLst/>
          </a:prstGeom>
        </p:spPr>
      </p:pic>
      <mc:AlternateContent xmlns:mc="http://schemas.openxmlformats.org/markup-compatibility/2006">
        <mc:Choice xmlns:a14="http://schemas.microsoft.com/office/drawing/2010/main" Requires="a14">
          <p:sp>
            <p:nvSpPr>
              <p:cNvPr id="11" name="Rectangle 10">
                <a:extLst>
                  <a:ext uri="{FF2B5EF4-FFF2-40B4-BE49-F238E27FC236}">
                    <a16:creationId xmlns:a16="http://schemas.microsoft.com/office/drawing/2014/main" id="{112E1A33-C688-0B48-AE26-B0A3C581B735}"/>
                  </a:ext>
                </a:extLst>
              </p:cNvPr>
              <p:cNvSpPr/>
              <p:nvPr/>
            </p:nvSpPr>
            <p:spPr>
              <a:xfrm>
                <a:off x="2292779" y="4952782"/>
                <a:ext cx="4199676" cy="646331"/>
              </a:xfrm>
              <a:prstGeom prst="rect">
                <a:avLst/>
              </a:prstGeom>
            </p:spPr>
            <p:txBody>
              <a:bodyPr wrap="none">
                <a:spAutoFit/>
              </a:bodyPr>
              <a:lstStyle/>
              <a:p>
                <a:r>
                  <a:rPr lang="en-US" dirty="0"/>
                  <a:t>Symmetric architectures with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r>
                      <a:rPr lang="en-US" b="0" i="1" smtClean="0">
                        <a:latin typeface="Cambria Math" panose="02040503050406030204" pitchFamily="18" charset="0"/>
                      </a:rPr>
                      <m:t>=16</m:t>
                    </m:r>
                  </m:oMath>
                </a14:m>
                <a:endParaRPr lang="en-US" b="0" dirty="0"/>
              </a:p>
              <a:p>
                <a:r>
                  <a:rPr lang="en-US" dirty="0"/>
                  <a:t>Size reduction only in the latent layer</a:t>
                </a:r>
              </a:p>
            </p:txBody>
          </p:sp>
        </mc:Choice>
        <mc:Fallback>
          <p:sp>
            <p:nvSpPr>
              <p:cNvPr id="11" name="Rectangle 10">
                <a:extLst>
                  <a:ext uri="{FF2B5EF4-FFF2-40B4-BE49-F238E27FC236}">
                    <a16:creationId xmlns:a16="http://schemas.microsoft.com/office/drawing/2014/main" id="{112E1A33-C688-0B48-AE26-B0A3C581B735}"/>
                  </a:ext>
                </a:extLst>
              </p:cNvPr>
              <p:cNvSpPr>
                <a:spLocks noRot="1" noChangeAspect="1" noMove="1" noResize="1" noEditPoints="1" noAdjustHandles="1" noChangeArrowheads="1" noChangeShapeType="1" noTextEdit="1"/>
              </p:cNvSpPr>
              <p:nvPr/>
            </p:nvSpPr>
            <p:spPr>
              <a:xfrm>
                <a:off x="2292779" y="4952782"/>
                <a:ext cx="4199676" cy="646331"/>
              </a:xfrm>
              <a:prstGeom prst="rect">
                <a:avLst/>
              </a:prstGeom>
              <a:blipFill>
                <a:blip r:embed="rId3"/>
                <a:stretch>
                  <a:fillRect l="-1208" t="-3846" b="-11538"/>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1FFB5BB0-5A73-B745-AACD-17453CA0FC34}"/>
              </a:ext>
            </a:extLst>
          </p:cNvPr>
          <p:cNvSpPr/>
          <p:nvPr/>
        </p:nvSpPr>
        <p:spPr>
          <a:xfrm>
            <a:off x="1988264" y="6400800"/>
            <a:ext cx="9663864" cy="369332"/>
          </a:xfrm>
          <a:prstGeom prst="rect">
            <a:avLst/>
          </a:prstGeom>
        </p:spPr>
        <p:txBody>
          <a:bodyPr wrap="none">
            <a:spAutoFit/>
          </a:bodyPr>
          <a:lstStyle/>
          <a:p>
            <a:r>
              <a:rPr lang="en-US" dirty="0"/>
              <a:t>Comparison of ground truth and reconstructed audio signals (model checkpoint with highest </a:t>
            </a:r>
            <a:r>
              <a:rPr lang="en-US" dirty="0" err="1"/>
              <a:t>val_acc</a:t>
            </a:r>
            <a:r>
              <a:rPr lang="en-US" dirty="0"/>
              <a:t>)</a:t>
            </a:r>
          </a:p>
        </p:txBody>
      </p:sp>
    </p:spTree>
    <p:extLst>
      <p:ext uri="{BB962C8B-B14F-4D97-AF65-F5344CB8AC3E}">
        <p14:creationId xmlns:p14="http://schemas.microsoft.com/office/powerpoint/2010/main" val="3566943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73BFD19-1541-5D4B-94BD-26EB20997A42}"/>
              </a:ext>
            </a:extLst>
          </p:cNvPr>
          <p:cNvSpPr>
            <a:spLocks noGrp="1"/>
          </p:cNvSpPr>
          <p:nvPr>
            <p:ph type="title"/>
          </p:nvPr>
        </p:nvSpPr>
        <p:spPr>
          <a:xfrm>
            <a:off x="703267" y="0"/>
            <a:ext cx="10515600" cy="1325563"/>
          </a:xfrm>
        </p:spPr>
        <p:txBody>
          <a:bodyPr/>
          <a:lstStyle/>
          <a:p>
            <a:r>
              <a:rPr lang="en-US" dirty="0"/>
              <a:t>Increasing network depth</a:t>
            </a:r>
          </a:p>
        </p:txBody>
      </p:sp>
      <p:sp>
        <p:nvSpPr>
          <p:cNvPr id="5" name="Rectangle 4">
            <a:extLst>
              <a:ext uri="{FF2B5EF4-FFF2-40B4-BE49-F238E27FC236}">
                <a16:creationId xmlns:a16="http://schemas.microsoft.com/office/drawing/2014/main" id="{55CF210C-961A-A043-BD79-AF0CBEF4A261}"/>
              </a:ext>
            </a:extLst>
          </p:cNvPr>
          <p:cNvSpPr/>
          <p:nvPr/>
        </p:nvSpPr>
        <p:spPr>
          <a:xfrm>
            <a:off x="7110525" y="265538"/>
            <a:ext cx="4544834" cy="830997"/>
          </a:xfrm>
          <a:prstGeom prst="rect">
            <a:avLst/>
          </a:prstGeom>
        </p:spPr>
        <p:txBody>
          <a:bodyPr wrap="none">
            <a:spAutoFit/>
          </a:bodyPr>
          <a:lstStyle/>
          <a:p>
            <a:r>
              <a:rPr lang="en-US" sz="2400" dirty="0"/>
              <a:t>Speaker 2803</a:t>
            </a:r>
          </a:p>
          <a:p>
            <a:r>
              <a:rPr lang="en-US" sz="2400" dirty="0"/>
              <a:t>25s audio sample, log-spectrogram</a:t>
            </a:r>
          </a:p>
        </p:txBody>
      </p:sp>
      <p:pic>
        <p:nvPicPr>
          <p:cNvPr id="7" name="Picture 6" descr="A picture containing book, shelf, sitting, green&#10;&#10;Description automatically generated">
            <a:extLst>
              <a:ext uri="{FF2B5EF4-FFF2-40B4-BE49-F238E27FC236}">
                <a16:creationId xmlns:a16="http://schemas.microsoft.com/office/drawing/2014/main" id="{A7BDF166-F746-8C43-B24B-56DBC7F1BDD0}"/>
              </a:ext>
            </a:extLst>
          </p:cNvPr>
          <p:cNvPicPr>
            <a:picLocks noChangeAspect="1"/>
          </p:cNvPicPr>
          <p:nvPr/>
        </p:nvPicPr>
        <p:blipFill rotWithShape="1">
          <a:blip r:embed="rId2"/>
          <a:srcRect l="7982" t="6853" r="17617" b="2982"/>
          <a:stretch/>
        </p:blipFill>
        <p:spPr>
          <a:xfrm>
            <a:off x="1114034" y="1096535"/>
            <a:ext cx="10906905" cy="5600427"/>
          </a:xfrm>
          <a:prstGeom prst="rect">
            <a:avLst/>
          </a:prstGeom>
        </p:spPr>
      </p:pic>
      <p:sp>
        <p:nvSpPr>
          <p:cNvPr id="8" name="Rectangle 7">
            <a:extLst>
              <a:ext uri="{FF2B5EF4-FFF2-40B4-BE49-F238E27FC236}">
                <a16:creationId xmlns:a16="http://schemas.microsoft.com/office/drawing/2014/main" id="{9953AE19-F48E-014B-A827-4C344437FDFA}"/>
              </a:ext>
            </a:extLst>
          </p:cNvPr>
          <p:cNvSpPr/>
          <p:nvPr/>
        </p:nvSpPr>
        <p:spPr>
          <a:xfrm>
            <a:off x="310659" y="1720195"/>
            <a:ext cx="785215" cy="523220"/>
          </a:xfrm>
          <a:prstGeom prst="rect">
            <a:avLst/>
          </a:prstGeom>
        </p:spPr>
        <p:txBody>
          <a:bodyPr wrap="none">
            <a:spAutoFit/>
          </a:bodyPr>
          <a:lstStyle/>
          <a:p>
            <a:r>
              <a:rPr lang="en-US" sz="1400" b="1" dirty="0"/>
              <a:t>Ground </a:t>
            </a:r>
          </a:p>
          <a:p>
            <a:r>
              <a:rPr lang="en-US" sz="1400" b="1" dirty="0"/>
              <a:t>Truth</a:t>
            </a:r>
          </a:p>
        </p:txBody>
      </p:sp>
      <p:sp>
        <p:nvSpPr>
          <p:cNvPr id="9" name="Rectangle 8">
            <a:extLst>
              <a:ext uri="{FF2B5EF4-FFF2-40B4-BE49-F238E27FC236}">
                <a16:creationId xmlns:a16="http://schemas.microsoft.com/office/drawing/2014/main" id="{927A737B-6309-7644-85A8-1C1AB9B8A9A6}"/>
              </a:ext>
            </a:extLst>
          </p:cNvPr>
          <p:cNvSpPr/>
          <p:nvPr/>
        </p:nvSpPr>
        <p:spPr>
          <a:xfrm>
            <a:off x="287008" y="3035495"/>
            <a:ext cx="783163" cy="307777"/>
          </a:xfrm>
          <a:prstGeom prst="rect">
            <a:avLst/>
          </a:prstGeom>
        </p:spPr>
        <p:txBody>
          <a:bodyPr wrap="none">
            <a:spAutoFit/>
          </a:bodyPr>
          <a:lstStyle/>
          <a:p>
            <a:r>
              <a:rPr lang="en-US" sz="1400" b="1" dirty="0"/>
              <a:t>3 Layers</a:t>
            </a:r>
          </a:p>
        </p:txBody>
      </p:sp>
      <p:sp>
        <p:nvSpPr>
          <p:cNvPr id="10" name="Rectangle 9">
            <a:extLst>
              <a:ext uri="{FF2B5EF4-FFF2-40B4-BE49-F238E27FC236}">
                <a16:creationId xmlns:a16="http://schemas.microsoft.com/office/drawing/2014/main" id="{CDF97B81-B5CD-D740-8508-7C2ED6440DED}"/>
              </a:ext>
            </a:extLst>
          </p:cNvPr>
          <p:cNvSpPr/>
          <p:nvPr/>
        </p:nvSpPr>
        <p:spPr>
          <a:xfrm>
            <a:off x="310659" y="4263945"/>
            <a:ext cx="783163" cy="307777"/>
          </a:xfrm>
          <a:prstGeom prst="rect">
            <a:avLst/>
          </a:prstGeom>
        </p:spPr>
        <p:txBody>
          <a:bodyPr wrap="none">
            <a:spAutoFit/>
          </a:bodyPr>
          <a:lstStyle/>
          <a:p>
            <a:r>
              <a:rPr lang="en-US" sz="1400" b="1" dirty="0"/>
              <a:t>5 Layers</a:t>
            </a:r>
          </a:p>
        </p:txBody>
      </p:sp>
      <p:sp>
        <p:nvSpPr>
          <p:cNvPr id="11" name="Rectangle 10">
            <a:extLst>
              <a:ext uri="{FF2B5EF4-FFF2-40B4-BE49-F238E27FC236}">
                <a16:creationId xmlns:a16="http://schemas.microsoft.com/office/drawing/2014/main" id="{5FA6E40C-366F-0E45-B7F7-E8EA536F449F}"/>
              </a:ext>
            </a:extLst>
          </p:cNvPr>
          <p:cNvSpPr/>
          <p:nvPr/>
        </p:nvSpPr>
        <p:spPr>
          <a:xfrm>
            <a:off x="329478" y="5528656"/>
            <a:ext cx="783163" cy="307777"/>
          </a:xfrm>
          <a:prstGeom prst="rect">
            <a:avLst/>
          </a:prstGeom>
        </p:spPr>
        <p:txBody>
          <a:bodyPr wrap="none">
            <a:spAutoFit/>
          </a:bodyPr>
          <a:lstStyle/>
          <a:p>
            <a:r>
              <a:rPr lang="en-US" sz="1400" b="1" dirty="0"/>
              <a:t>7 Layers</a:t>
            </a:r>
          </a:p>
        </p:txBody>
      </p:sp>
    </p:spTree>
    <p:extLst>
      <p:ext uri="{BB962C8B-B14F-4D97-AF65-F5344CB8AC3E}">
        <p14:creationId xmlns:p14="http://schemas.microsoft.com/office/powerpoint/2010/main" val="2412774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73BFD19-1541-5D4B-94BD-26EB20997A42}"/>
              </a:ext>
            </a:extLst>
          </p:cNvPr>
          <p:cNvSpPr>
            <a:spLocks noGrp="1"/>
          </p:cNvSpPr>
          <p:nvPr>
            <p:ph type="title"/>
          </p:nvPr>
        </p:nvSpPr>
        <p:spPr>
          <a:xfrm>
            <a:off x="703267" y="0"/>
            <a:ext cx="10515600" cy="1325563"/>
          </a:xfrm>
        </p:spPr>
        <p:txBody>
          <a:bodyPr/>
          <a:lstStyle/>
          <a:p>
            <a:r>
              <a:rPr lang="en-US" dirty="0"/>
              <a:t>Increasing network depth</a:t>
            </a:r>
          </a:p>
        </p:txBody>
      </p:sp>
      <p:sp>
        <p:nvSpPr>
          <p:cNvPr id="5" name="Rectangle 4">
            <a:extLst>
              <a:ext uri="{FF2B5EF4-FFF2-40B4-BE49-F238E27FC236}">
                <a16:creationId xmlns:a16="http://schemas.microsoft.com/office/drawing/2014/main" id="{55CF210C-961A-A043-BD79-AF0CBEF4A261}"/>
              </a:ext>
            </a:extLst>
          </p:cNvPr>
          <p:cNvSpPr/>
          <p:nvPr/>
        </p:nvSpPr>
        <p:spPr>
          <a:xfrm>
            <a:off x="7110525" y="265538"/>
            <a:ext cx="4637808" cy="830997"/>
          </a:xfrm>
          <a:prstGeom prst="rect">
            <a:avLst/>
          </a:prstGeom>
        </p:spPr>
        <p:txBody>
          <a:bodyPr wrap="none">
            <a:spAutoFit/>
          </a:bodyPr>
          <a:lstStyle/>
          <a:p>
            <a:r>
              <a:rPr lang="en-US" sz="2400" dirty="0"/>
              <a:t>Speaker 2803</a:t>
            </a:r>
          </a:p>
          <a:p>
            <a:r>
              <a:rPr lang="en-US" sz="2400" dirty="0"/>
              <a:t>25s audio sample, </a:t>
            </a:r>
            <a:r>
              <a:rPr lang="en-US" sz="2400" dirty="0" err="1"/>
              <a:t>mel</a:t>
            </a:r>
            <a:r>
              <a:rPr lang="en-US" sz="2400" dirty="0"/>
              <a:t>-spectrogram</a:t>
            </a:r>
          </a:p>
        </p:txBody>
      </p:sp>
      <p:sp>
        <p:nvSpPr>
          <p:cNvPr id="8" name="Rectangle 7">
            <a:extLst>
              <a:ext uri="{FF2B5EF4-FFF2-40B4-BE49-F238E27FC236}">
                <a16:creationId xmlns:a16="http://schemas.microsoft.com/office/drawing/2014/main" id="{9953AE19-F48E-014B-A827-4C344437FDFA}"/>
              </a:ext>
            </a:extLst>
          </p:cNvPr>
          <p:cNvSpPr/>
          <p:nvPr/>
        </p:nvSpPr>
        <p:spPr>
          <a:xfrm>
            <a:off x="722151" y="1516995"/>
            <a:ext cx="785215" cy="523220"/>
          </a:xfrm>
          <a:prstGeom prst="rect">
            <a:avLst/>
          </a:prstGeom>
        </p:spPr>
        <p:txBody>
          <a:bodyPr wrap="none">
            <a:spAutoFit/>
          </a:bodyPr>
          <a:lstStyle/>
          <a:p>
            <a:r>
              <a:rPr lang="en-US" sz="1400" b="1" dirty="0"/>
              <a:t>Ground </a:t>
            </a:r>
          </a:p>
          <a:p>
            <a:r>
              <a:rPr lang="en-US" sz="1400" b="1" dirty="0"/>
              <a:t>Truth</a:t>
            </a:r>
          </a:p>
        </p:txBody>
      </p:sp>
      <p:sp>
        <p:nvSpPr>
          <p:cNvPr id="9" name="Rectangle 8">
            <a:extLst>
              <a:ext uri="{FF2B5EF4-FFF2-40B4-BE49-F238E27FC236}">
                <a16:creationId xmlns:a16="http://schemas.microsoft.com/office/drawing/2014/main" id="{927A737B-6309-7644-85A8-1C1AB9B8A9A6}"/>
              </a:ext>
            </a:extLst>
          </p:cNvPr>
          <p:cNvSpPr/>
          <p:nvPr/>
        </p:nvSpPr>
        <p:spPr>
          <a:xfrm>
            <a:off x="698500" y="2933895"/>
            <a:ext cx="783163" cy="307777"/>
          </a:xfrm>
          <a:prstGeom prst="rect">
            <a:avLst/>
          </a:prstGeom>
        </p:spPr>
        <p:txBody>
          <a:bodyPr wrap="none">
            <a:spAutoFit/>
          </a:bodyPr>
          <a:lstStyle/>
          <a:p>
            <a:r>
              <a:rPr lang="en-US" sz="1400" b="1" dirty="0"/>
              <a:t>3 Layers</a:t>
            </a:r>
          </a:p>
        </p:txBody>
      </p:sp>
      <p:sp>
        <p:nvSpPr>
          <p:cNvPr id="10" name="Rectangle 9">
            <a:extLst>
              <a:ext uri="{FF2B5EF4-FFF2-40B4-BE49-F238E27FC236}">
                <a16:creationId xmlns:a16="http://schemas.microsoft.com/office/drawing/2014/main" id="{CDF97B81-B5CD-D740-8508-7C2ED6440DED}"/>
              </a:ext>
            </a:extLst>
          </p:cNvPr>
          <p:cNvSpPr/>
          <p:nvPr/>
        </p:nvSpPr>
        <p:spPr>
          <a:xfrm>
            <a:off x="722151" y="4213145"/>
            <a:ext cx="783163" cy="307777"/>
          </a:xfrm>
          <a:prstGeom prst="rect">
            <a:avLst/>
          </a:prstGeom>
        </p:spPr>
        <p:txBody>
          <a:bodyPr wrap="none">
            <a:spAutoFit/>
          </a:bodyPr>
          <a:lstStyle/>
          <a:p>
            <a:r>
              <a:rPr lang="en-US" sz="1400" b="1" dirty="0"/>
              <a:t>5 Layers</a:t>
            </a:r>
          </a:p>
        </p:txBody>
      </p:sp>
      <p:sp>
        <p:nvSpPr>
          <p:cNvPr id="11" name="Rectangle 10">
            <a:extLst>
              <a:ext uri="{FF2B5EF4-FFF2-40B4-BE49-F238E27FC236}">
                <a16:creationId xmlns:a16="http://schemas.microsoft.com/office/drawing/2014/main" id="{5FA6E40C-366F-0E45-B7F7-E8EA536F449F}"/>
              </a:ext>
            </a:extLst>
          </p:cNvPr>
          <p:cNvSpPr/>
          <p:nvPr/>
        </p:nvSpPr>
        <p:spPr>
          <a:xfrm>
            <a:off x="740970" y="5541356"/>
            <a:ext cx="783163" cy="307777"/>
          </a:xfrm>
          <a:prstGeom prst="rect">
            <a:avLst/>
          </a:prstGeom>
        </p:spPr>
        <p:txBody>
          <a:bodyPr wrap="none">
            <a:spAutoFit/>
          </a:bodyPr>
          <a:lstStyle/>
          <a:p>
            <a:r>
              <a:rPr lang="en-US" sz="1400" b="1" dirty="0"/>
              <a:t>7 Layers</a:t>
            </a:r>
          </a:p>
        </p:txBody>
      </p:sp>
      <p:pic>
        <p:nvPicPr>
          <p:cNvPr id="3" name="Picture 2">
            <a:extLst>
              <a:ext uri="{FF2B5EF4-FFF2-40B4-BE49-F238E27FC236}">
                <a16:creationId xmlns:a16="http://schemas.microsoft.com/office/drawing/2014/main" id="{3BE125A6-5B6D-2041-A511-B646665F474E}"/>
              </a:ext>
            </a:extLst>
          </p:cNvPr>
          <p:cNvPicPr>
            <a:picLocks noChangeAspect="1"/>
          </p:cNvPicPr>
          <p:nvPr/>
        </p:nvPicPr>
        <p:blipFill rotWithShape="1">
          <a:blip r:embed="rId2"/>
          <a:srcRect l="6978" t="9608" r="16979" b="4699"/>
          <a:stretch/>
        </p:blipFill>
        <p:spPr>
          <a:xfrm>
            <a:off x="1638300" y="1096535"/>
            <a:ext cx="8915400" cy="5544646"/>
          </a:xfrm>
          <a:prstGeom prst="rect">
            <a:avLst/>
          </a:prstGeom>
        </p:spPr>
      </p:pic>
    </p:spTree>
    <p:extLst>
      <p:ext uri="{BB962C8B-B14F-4D97-AF65-F5344CB8AC3E}">
        <p14:creationId xmlns:p14="http://schemas.microsoft.com/office/powerpoint/2010/main" val="30642784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DFFB2-C330-0646-8ABC-5ADAA5B1805C}"/>
              </a:ext>
            </a:extLst>
          </p:cNvPr>
          <p:cNvSpPr>
            <a:spLocks noGrp="1"/>
          </p:cNvSpPr>
          <p:nvPr>
            <p:ph type="title"/>
          </p:nvPr>
        </p:nvSpPr>
        <p:spPr/>
        <p:txBody>
          <a:bodyPr/>
          <a:lstStyle/>
          <a:p>
            <a:r>
              <a:rPr lang="en-US" dirty="0"/>
              <a:t>Increasing network depth - observations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0BE4A45-9B74-DD47-B6F0-0EA4DFF93EEB}"/>
                  </a:ext>
                </a:extLst>
              </p:cNvPr>
              <p:cNvSpPr>
                <a:spLocks noGrp="1"/>
              </p:cNvSpPr>
              <p:nvPr>
                <p:ph idx="1"/>
              </p:nvPr>
            </p:nvSpPr>
            <p:spPr>
              <a:xfrm>
                <a:off x="838200" y="1622425"/>
                <a:ext cx="10515600" cy="4667250"/>
              </a:xfrm>
            </p:spPr>
            <p:txBody>
              <a:bodyPr>
                <a:normAutofit/>
              </a:bodyPr>
              <a:lstStyle/>
              <a:p>
                <a:r>
                  <a:rPr lang="en-US" dirty="0"/>
                  <a:t>In this experiment, we investigated symmetric networks with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r>
                      <a:rPr lang="en-US" b="0" i="1" smtClean="0">
                        <a:latin typeface="Cambria Math" panose="02040503050406030204" pitchFamily="18" charset="0"/>
                      </a:rPr>
                      <m:t>=16</m:t>
                    </m:r>
                  </m:oMath>
                </a14:m>
                <a:r>
                  <a:rPr lang="en-US" dirty="0"/>
                  <a:t> and increasing number of layers (3, 5, and 7).</a:t>
                </a:r>
              </a:p>
              <a:p>
                <a:r>
                  <a:rPr lang="en-US" dirty="0"/>
                  <a:t>Increasing the network depth improves the agreement between reconstructed and ground truth signals</a:t>
                </a:r>
              </a:p>
              <a:p>
                <a:r>
                  <a:rPr lang="en-US" dirty="0"/>
                  <a:t>The log-spectrogram shows that frequency information below 100Hz is captured in the reconstruction when the network depth is increased to 5 or 7 layers.</a:t>
                </a:r>
              </a:p>
              <a:p>
                <a:r>
                  <a:rPr lang="en-US" dirty="0"/>
                  <a:t>In the </a:t>
                </a:r>
                <a:r>
                  <a:rPr lang="en-US" dirty="0" err="1"/>
                  <a:t>mel</a:t>
                </a:r>
                <a:r>
                  <a:rPr lang="en-US" dirty="0"/>
                  <a:t>-spectrogram, the differences between 3, 5, and 7 layers are more subtle.  We can see that at 7 layers, the reconstruction captures structure in higher frequency bands.</a:t>
                </a:r>
              </a:p>
            </p:txBody>
          </p:sp>
        </mc:Choice>
        <mc:Fallback>
          <p:sp>
            <p:nvSpPr>
              <p:cNvPr id="3" name="Content Placeholder 2">
                <a:extLst>
                  <a:ext uri="{FF2B5EF4-FFF2-40B4-BE49-F238E27FC236}">
                    <a16:creationId xmlns:a16="http://schemas.microsoft.com/office/drawing/2014/main" id="{90BE4A45-9B74-DD47-B6F0-0EA4DFF93EEB}"/>
                  </a:ext>
                </a:extLst>
              </p:cNvPr>
              <p:cNvSpPr>
                <a:spLocks noGrp="1" noRot="1" noChangeAspect="1" noMove="1" noResize="1" noEditPoints="1" noAdjustHandles="1" noChangeArrowheads="1" noChangeShapeType="1" noTextEdit="1"/>
              </p:cNvSpPr>
              <p:nvPr>
                <p:ph idx="1"/>
              </p:nvPr>
            </p:nvSpPr>
            <p:spPr>
              <a:xfrm>
                <a:off x="838200" y="1622425"/>
                <a:ext cx="10515600" cy="4667250"/>
              </a:xfrm>
              <a:blipFill>
                <a:blip r:embed="rId2"/>
                <a:stretch>
                  <a:fillRect l="-965" t="-2174"/>
                </a:stretch>
              </a:blipFill>
            </p:spPr>
            <p:txBody>
              <a:bodyPr/>
              <a:lstStyle/>
              <a:p>
                <a:r>
                  <a:rPr lang="en-US">
                    <a:noFill/>
                  </a:rPr>
                  <a:t> </a:t>
                </a:r>
              </a:p>
            </p:txBody>
          </p:sp>
        </mc:Fallback>
      </mc:AlternateContent>
    </p:spTree>
    <p:extLst>
      <p:ext uri="{BB962C8B-B14F-4D97-AF65-F5344CB8AC3E}">
        <p14:creationId xmlns:p14="http://schemas.microsoft.com/office/powerpoint/2010/main" val="730091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C7335-7035-0742-A334-EEAFC93744BF}"/>
              </a:ext>
            </a:extLst>
          </p:cNvPr>
          <p:cNvSpPr>
            <a:spLocks noGrp="1"/>
          </p:cNvSpPr>
          <p:nvPr>
            <p:ph type="title"/>
          </p:nvPr>
        </p:nvSpPr>
        <p:spPr/>
        <p:txBody>
          <a:bodyPr/>
          <a:lstStyle/>
          <a:p>
            <a:r>
              <a:rPr lang="en-US" dirty="0"/>
              <a:t>Training Experiment on Large Corpus</a:t>
            </a:r>
            <a:endParaRPr lang="en-US" b="1"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CFFB65F-5F33-A848-9D8E-ED8E04A579CD}"/>
                  </a:ext>
                </a:extLst>
              </p:cNvPr>
              <p:cNvSpPr>
                <a:spLocks noGrp="1"/>
              </p:cNvSpPr>
              <p:nvPr>
                <p:ph idx="1"/>
              </p:nvPr>
            </p:nvSpPr>
            <p:spPr>
              <a:xfrm>
                <a:off x="642938" y="1825625"/>
                <a:ext cx="11029949" cy="4351338"/>
              </a:xfrm>
            </p:spPr>
            <p:txBody>
              <a:bodyPr/>
              <a:lstStyle/>
              <a:p>
                <a:r>
                  <a:rPr lang="en-US" dirty="0"/>
                  <a:t>train-clean-100 dataset (251 speakers, 100.6 </a:t>
                </a:r>
                <a:r>
                  <a:rPr lang="en-US" dirty="0" err="1"/>
                  <a:t>hrs</a:t>
                </a:r>
                <a:r>
                  <a:rPr lang="en-US" dirty="0"/>
                  <a:t>, 5.8B samples @16kHz)</a:t>
                </a:r>
              </a:p>
              <a:p>
                <a:endParaRPr lang="en-US" dirty="0"/>
              </a:p>
              <a:p>
                <a:r>
                  <a:rPr lang="en-US" dirty="0"/>
                  <a:t>Experiment 1:  </a:t>
                </a:r>
              </a:p>
              <a:p>
                <a:pPr lvl="1"/>
                <a:r>
                  <a:rPr lang="en-US" sz="2800" dirty="0"/>
                  <a:t>Symmetric architecture, 5 layers, </a:t>
                </a:r>
                <a14:m>
                  <m:oMath xmlns:m="http://schemas.openxmlformats.org/officeDocument/2006/math">
                    <m:sSub>
                      <m:sSubPr>
                        <m:ctrlPr>
                          <a:rPr lang="en-US" sz="2800" i="1">
                            <a:latin typeface="Cambria Math" panose="02040503050406030204" pitchFamily="18" charset="0"/>
                          </a:rPr>
                        </m:ctrlPr>
                      </m:sSubPr>
                      <m:e>
                        <m:r>
                          <a:rPr lang="en-US" sz="2800" b="0" i="1">
                            <a:latin typeface="Cambria Math" panose="02040503050406030204" pitchFamily="18" charset="0"/>
                          </a:rPr>
                          <m:t>h</m:t>
                        </m:r>
                      </m:e>
                      <m:sub>
                        <m:r>
                          <a:rPr lang="en-US" sz="2800" b="0" i="1">
                            <a:latin typeface="Cambria Math" panose="02040503050406030204" pitchFamily="18" charset="0"/>
                          </a:rPr>
                          <m:t>𝑙𝑎𝑡𝑒𝑛𝑡</m:t>
                        </m:r>
                      </m:sub>
                    </m:sSub>
                    <m:r>
                      <a:rPr lang="en-US" sz="2800" b="0" i="1">
                        <a:latin typeface="Cambria Math" panose="02040503050406030204" pitchFamily="18" charset="0"/>
                      </a:rPr>
                      <m:t>=16</m:t>
                    </m:r>
                  </m:oMath>
                </a14:m>
                <a:endParaRPr lang="en-US" sz="2800" i="1" dirty="0">
                  <a:latin typeface="Cambria Math" panose="02040503050406030204" pitchFamily="18" charset="0"/>
                </a:endParaRPr>
              </a:p>
              <a:p>
                <a:pPr lvl="1"/>
                <a14:m>
                  <m:oMath xmlns:m="http://schemas.openxmlformats.org/officeDocument/2006/math">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𝑁</m:t>
                        </m:r>
                      </m:e>
                      <m:sub>
                        <m:r>
                          <a:rPr lang="en-US" sz="2800" b="0" i="1" smtClean="0">
                            <a:latin typeface="Cambria Math" panose="02040503050406030204" pitchFamily="18" charset="0"/>
                          </a:rPr>
                          <m:t>𝑐h𝑢𝑛𝑘</m:t>
                        </m:r>
                      </m:sub>
                    </m:sSub>
                    <m:r>
                      <a:rPr lang="en-US" sz="2800" b="0" i="1" smtClean="0">
                        <a:latin typeface="Cambria Math" panose="02040503050406030204" pitchFamily="18" charset="0"/>
                      </a:rPr>
                      <m:t>=800 </m:t>
                    </m:r>
                    <m:d>
                      <m:dPr>
                        <m:ctrlPr>
                          <a:rPr lang="en-US" sz="2800" b="0" i="1" smtClean="0">
                            <a:latin typeface="Cambria Math" panose="02040503050406030204" pitchFamily="18" charset="0"/>
                          </a:rPr>
                        </m:ctrlPr>
                      </m:dPr>
                      <m:e>
                        <m:sSub>
                          <m:sSubPr>
                            <m:ctrlPr>
                              <a:rPr lang="en-US" sz="2800" i="1" smtClean="0">
                                <a:latin typeface="Cambria Math" panose="02040503050406030204" pitchFamily="18" charset="0"/>
                              </a:rPr>
                            </m:ctrlPr>
                          </m:sSubPr>
                          <m:e>
                            <m:r>
                              <m:rPr>
                                <m:sty m:val="p"/>
                              </m:rPr>
                              <a:rPr lang="el-GR" sz="2800" i="1" smtClean="0">
                                <a:latin typeface="Cambria Math" panose="02040503050406030204" pitchFamily="18" charset="0"/>
                                <a:ea typeface="Cambria Math" panose="02040503050406030204" pitchFamily="18" charset="0"/>
                              </a:rPr>
                              <m:t>Δ</m:t>
                            </m:r>
                            <m:r>
                              <a:rPr lang="en-US" sz="2800" b="0" i="1" smtClean="0">
                                <a:latin typeface="Cambria Math" panose="02040503050406030204" pitchFamily="18" charset="0"/>
                                <a:ea typeface="Cambria Math" panose="02040503050406030204" pitchFamily="18" charset="0"/>
                              </a:rPr>
                              <m:t>𝑡</m:t>
                            </m:r>
                          </m:e>
                          <m:sub>
                            <m:r>
                              <a:rPr lang="en-US" sz="2800" b="0" i="1" smtClean="0">
                                <a:latin typeface="Cambria Math" panose="02040503050406030204" pitchFamily="18" charset="0"/>
                              </a:rPr>
                              <m:t>𝑐h𝑢𝑛𝑘</m:t>
                            </m:r>
                          </m:sub>
                        </m:sSub>
                        <m:r>
                          <a:rPr lang="en-US" sz="2800" b="0" i="1" smtClean="0">
                            <a:latin typeface="Cambria Math" panose="02040503050406030204" pitchFamily="18" charset="0"/>
                          </a:rPr>
                          <m:t>=50</m:t>
                        </m:r>
                        <m:r>
                          <a:rPr lang="en-US" sz="2800" b="0" i="1" smtClean="0">
                            <a:latin typeface="Cambria Math" panose="02040503050406030204" pitchFamily="18" charset="0"/>
                          </a:rPr>
                          <m:t>𝑚𝑠</m:t>
                        </m:r>
                        <m:r>
                          <a:rPr lang="en-US" sz="2800" b="0" i="0" smtClean="0">
                            <a:latin typeface="Cambria Math" panose="02040503050406030204" pitchFamily="18" charset="0"/>
                          </a:rPr>
                          <m:t>,  16</m:t>
                        </m:r>
                        <m:r>
                          <m:rPr>
                            <m:sty m:val="p"/>
                          </m:rPr>
                          <a:rPr lang="en-US" sz="2800" b="0" i="0" smtClean="0">
                            <a:latin typeface="Cambria Math" panose="02040503050406030204" pitchFamily="18" charset="0"/>
                          </a:rPr>
                          <m:t>kHz</m:t>
                        </m:r>
                      </m:e>
                    </m:d>
                    <m:r>
                      <a:rPr lang="en-US" sz="2800" b="0" i="0" smtClean="0">
                        <a:latin typeface="Cambria Math" panose="02040503050406030204" pitchFamily="18" charset="0"/>
                      </a:rPr>
                      <m:t>,</m:t>
                    </m:r>
                  </m:oMath>
                </a14:m>
                <a:r>
                  <a:rPr lang="en-US" sz="2800" dirty="0"/>
                  <a:t>  batch size = 128</a:t>
                </a:r>
              </a:p>
              <a:p>
                <a:pPr lvl="1"/>
                <a:r>
                  <a:rPr lang="en-US" sz="2800" dirty="0"/>
                  <a:t>10 epochs, learning rate = 1e-4, Adam optimizer, MSE loss</a:t>
                </a:r>
              </a:p>
              <a:p>
                <a:pPr lvl="1"/>
                <a:r>
                  <a:rPr lang="en-US" sz="2800" dirty="0"/>
                  <a:t>Hardware:  NVIDIA GeForce GTX 770M</a:t>
                </a:r>
              </a:p>
              <a:p>
                <a:pPr lvl="1"/>
                <a:r>
                  <a:rPr lang="en-US" sz="2800" dirty="0"/>
                  <a:t>45099 mini-batches per epoch</a:t>
                </a:r>
              </a:p>
              <a:p>
                <a:pPr lvl="1"/>
                <a:r>
                  <a:rPr lang="en-US" sz="2800" dirty="0"/>
                  <a:t>~ 3.1hrs per epoch</a:t>
                </a:r>
              </a:p>
              <a:p>
                <a:pPr lvl="1"/>
                <a:endParaRPr lang="en-US" dirty="0"/>
              </a:p>
              <a:p>
                <a:pPr lvl="1"/>
                <a:endParaRPr lang="en-US" dirty="0"/>
              </a:p>
            </p:txBody>
          </p:sp>
        </mc:Choice>
        <mc:Fallback>
          <p:sp>
            <p:nvSpPr>
              <p:cNvPr id="3" name="Content Placeholder 2">
                <a:extLst>
                  <a:ext uri="{FF2B5EF4-FFF2-40B4-BE49-F238E27FC236}">
                    <a16:creationId xmlns:a16="http://schemas.microsoft.com/office/drawing/2014/main" id="{6CFFB65F-5F33-A848-9D8E-ED8E04A579CD}"/>
                  </a:ext>
                </a:extLst>
              </p:cNvPr>
              <p:cNvSpPr>
                <a:spLocks noGrp="1" noRot="1" noChangeAspect="1" noMove="1" noResize="1" noEditPoints="1" noAdjustHandles="1" noChangeArrowheads="1" noChangeShapeType="1" noTextEdit="1"/>
              </p:cNvSpPr>
              <p:nvPr>
                <p:ph idx="1"/>
              </p:nvPr>
            </p:nvSpPr>
            <p:spPr>
              <a:xfrm>
                <a:off x="642938" y="1825625"/>
                <a:ext cx="11029949" cy="4351338"/>
              </a:xfrm>
              <a:blipFill>
                <a:blip r:embed="rId2"/>
                <a:stretch>
                  <a:fillRect l="-921" t="-2632"/>
                </a:stretch>
              </a:blipFill>
            </p:spPr>
            <p:txBody>
              <a:bodyPr/>
              <a:lstStyle/>
              <a:p>
                <a:r>
                  <a:rPr lang="en-US">
                    <a:noFill/>
                  </a:rPr>
                  <a:t> </a:t>
                </a:r>
              </a:p>
            </p:txBody>
          </p:sp>
        </mc:Fallback>
      </mc:AlternateContent>
    </p:spTree>
    <p:extLst>
      <p:ext uri="{BB962C8B-B14F-4D97-AF65-F5344CB8AC3E}">
        <p14:creationId xmlns:p14="http://schemas.microsoft.com/office/powerpoint/2010/main" val="2250587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50F4-CF84-6D4E-9C01-59B08F49BF25}"/>
              </a:ext>
            </a:extLst>
          </p:cNvPr>
          <p:cNvSpPr>
            <a:spLocks noGrp="1"/>
          </p:cNvSpPr>
          <p:nvPr>
            <p:ph type="title"/>
          </p:nvPr>
        </p:nvSpPr>
        <p:spPr>
          <a:xfrm>
            <a:off x="571500" y="200025"/>
            <a:ext cx="10515600" cy="1325563"/>
          </a:xfrm>
        </p:spPr>
        <p:txBody>
          <a:bodyPr/>
          <a:lstStyle/>
          <a:p>
            <a:r>
              <a:rPr lang="en-US" dirty="0"/>
              <a:t>Training on Large Corpus</a:t>
            </a:r>
          </a:p>
        </p:txBody>
      </p:sp>
      <p:sp>
        <p:nvSpPr>
          <p:cNvPr id="4" name="Rectangle 3">
            <a:extLst>
              <a:ext uri="{FF2B5EF4-FFF2-40B4-BE49-F238E27FC236}">
                <a16:creationId xmlns:a16="http://schemas.microsoft.com/office/drawing/2014/main" id="{7645B695-2101-D04B-9D14-BD217499B747}"/>
              </a:ext>
            </a:extLst>
          </p:cNvPr>
          <p:cNvSpPr/>
          <p:nvPr/>
        </p:nvSpPr>
        <p:spPr>
          <a:xfrm>
            <a:off x="7379595" y="294168"/>
            <a:ext cx="4109138" cy="830997"/>
          </a:xfrm>
          <a:prstGeom prst="rect">
            <a:avLst/>
          </a:prstGeom>
        </p:spPr>
        <p:txBody>
          <a:bodyPr wrap="none">
            <a:spAutoFit/>
          </a:bodyPr>
          <a:lstStyle/>
          <a:p>
            <a:r>
              <a:rPr lang="en-US" sz="2400" dirty="0"/>
              <a:t>Speaker 2803</a:t>
            </a:r>
          </a:p>
          <a:p>
            <a:r>
              <a:rPr lang="en-US" sz="2400" dirty="0"/>
              <a:t>200ms audio sample (4 chunks)</a:t>
            </a:r>
          </a:p>
        </p:txBody>
      </p:sp>
      <p:pic>
        <p:nvPicPr>
          <p:cNvPr id="6" name="Picture 5" descr="A screenshot of a cell phone&#10;&#10;Description automatically generated">
            <a:extLst>
              <a:ext uri="{FF2B5EF4-FFF2-40B4-BE49-F238E27FC236}">
                <a16:creationId xmlns:a16="http://schemas.microsoft.com/office/drawing/2014/main" id="{DAE794E0-C3D4-7240-A820-919E70D783A5}"/>
              </a:ext>
            </a:extLst>
          </p:cNvPr>
          <p:cNvPicPr>
            <a:picLocks noChangeAspect="1"/>
          </p:cNvPicPr>
          <p:nvPr/>
        </p:nvPicPr>
        <p:blipFill rotWithShape="1">
          <a:blip r:embed="rId2"/>
          <a:srcRect l="8333" t="9490" r="9063"/>
          <a:stretch/>
        </p:blipFill>
        <p:spPr>
          <a:xfrm>
            <a:off x="1016000" y="1416436"/>
            <a:ext cx="10071100" cy="5147396"/>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EAC7E0BE-8A29-DE48-A4A8-02777DAAFE3B}"/>
                  </a:ext>
                </a:extLst>
              </p:cNvPr>
              <p:cNvSpPr txBox="1"/>
              <p:nvPr/>
            </p:nvSpPr>
            <p:spPr>
              <a:xfrm>
                <a:off x="2092229" y="5165687"/>
                <a:ext cx="4382097" cy="551754"/>
              </a:xfrm>
              <a:prstGeom prst="rect">
                <a:avLst/>
              </a:prstGeom>
              <a:solidFill>
                <a:schemeClr val="bg1"/>
              </a:solidFill>
              <a:ln>
                <a:no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𝑁</m:t>
                          </m:r>
                        </m:e>
                        <m:sub>
                          <m:r>
                            <a:rPr lang="en-US" sz="1600" b="0" i="1" smtClean="0">
                              <a:latin typeface="Cambria Math" panose="02040503050406030204" pitchFamily="18" charset="0"/>
                            </a:rPr>
                            <m:t>𝑐h𝑢𝑛𝑘</m:t>
                          </m:r>
                        </m:sub>
                      </m:sSub>
                      <m:r>
                        <a:rPr lang="en-US" sz="1600" i="1">
                          <a:latin typeface="Cambria Math" panose="02040503050406030204" pitchFamily="18" charset="0"/>
                          <a:ea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𝑁</m:t>
                          </m:r>
                        </m:e>
                        <m:sub>
                          <m:r>
                            <a:rPr lang="en-US" sz="1600" b="0" i="1" smtClean="0">
                              <a:latin typeface="Cambria Math" panose="02040503050406030204" pitchFamily="18" charset="0"/>
                            </a:rPr>
                            <m:t>𝑐h𝑢𝑛𝑘</m:t>
                          </m:r>
                        </m:sub>
                      </m:sSub>
                      <m:r>
                        <a:rPr lang="en-US" sz="1600" i="1">
                          <a:latin typeface="Cambria Math" panose="02040503050406030204" pitchFamily="18" charset="0"/>
                          <a:ea typeface="Cambria Math" panose="02040503050406030204" pitchFamily="18" charset="0"/>
                        </a:rPr>
                        <m:t>→</m:t>
                      </m:r>
                      <m:f>
                        <m:fPr>
                          <m:ctrlPr>
                            <a:rPr lang="en-US" sz="1600" b="0" i="1" smtClean="0">
                              <a:latin typeface="Cambria Math" panose="02040503050406030204" pitchFamily="18" charset="0"/>
                            </a:rPr>
                          </m:ctrlPr>
                        </m:fPr>
                        <m:num>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𝑁</m:t>
                              </m:r>
                            </m:e>
                            <m:sub>
                              <m:r>
                                <a:rPr lang="en-US" sz="1600" b="0" i="1" smtClean="0">
                                  <a:latin typeface="Cambria Math" panose="02040503050406030204" pitchFamily="18" charset="0"/>
                                </a:rPr>
                                <m:t>𝑐h𝑢𝑛𝑘</m:t>
                              </m:r>
                            </m:sub>
                          </m:sSub>
                        </m:num>
                        <m:den>
                          <m:r>
                            <a:rPr lang="en-US" sz="1600" b="0" i="1" smtClean="0">
                              <a:latin typeface="Cambria Math" panose="02040503050406030204" pitchFamily="18" charset="0"/>
                            </a:rPr>
                            <m:t>16</m:t>
                          </m:r>
                        </m:den>
                      </m:f>
                      <m:r>
                        <a:rPr lang="en-US" sz="1600">
                          <a:latin typeface="Cambria Math" panose="02040503050406030204" pitchFamily="18" charset="0"/>
                          <a:ea typeface="Cambria Math" panose="02040503050406030204" pitchFamily="18" charset="0"/>
                        </a:rPr>
                        <m:t>→</m:t>
                      </m:r>
                      <m:sSub>
                        <m:sSubPr>
                          <m:ctrlPr>
                            <a:rPr lang="en-US" sz="1600" b="0" i="1" smtClean="0">
                              <a:latin typeface="Cambria Math" panose="02040503050406030204" pitchFamily="18" charset="0"/>
                            </a:rPr>
                          </m:ctrlPr>
                        </m:sSub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𝑁</m:t>
                              </m:r>
                            </m:e>
                            <m:sub>
                              <m:r>
                                <a:rPr lang="en-US" sz="1600" b="0" i="1" smtClean="0">
                                  <a:latin typeface="Cambria Math" panose="02040503050406030204" pitchFamily="18" charset="0"/>
                                </a:rPr>
                                <m:t>𝑐h𝑢𝑛𝑘</m:t>
                              </m:r>
                            </m:sub>
                          </m:sSub>
                          <m:r>
                            <a:rPr lang="en-US" sz="1600" i="1">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rPr>
                            <m:t>𝑁</m:t>
                          </m:r>
                        </m:e>
                        <m:sub>
                          <m:r>
                            <a:rPr lang="en-US" sz="1600" b="0" i="1" smtClean="0">
                              <a:latin typeface="Cambria Math" panose="02040503050406030204" pitchFamily="18" charset="0"/>
                            </a:rPr>
                            <m:t>𝑐h𝑢𝑛𝑘</m:t>
                          </m:r>
                        </m:sub>
                      </m:sSub>
                    </m:oMath>
                  </m:oMathPara>
                </a14:m>
                <a:endParaRPr lang="en-US" sz="1600" dirty="0"/>
              </a:p>
            </p:txBody>
          </p:sp>
        </mc:Choice>
        <mc:Fallback>
          <p:sp>
            <p:nvSpPr>
              <p:cNvPr id="7" name="TextBox 6">
                <a:extLst>
                  <a:ext uri="{FF2B5EF4-FFF2-40B4-BE49-F238E27FC236}">
                    <a16:creationId xmlns:a16="http://schemas.microsoft.com/office/drawing/2014/main" id="{EAC7E0BE-8A29-DE48-A4A8-02777DAAFE3B}"/>
                  </a:ext>
                </a:extLst>
              </p:cNvPr>
              <p:cNvSpPr txBox="1">
                <a:spLocks noRot="1" noChangeAspect="1" noMove="1" noResize="1" noEditPoints="1" noAdjustHandles="1" noChangeArrowheads="1" noChangeShapeType="1" noTextEdit="1"/>
              </p:cNvSpPr>
              <p:nvPr/>
            </p:nvSpPr>
            <p:spPr>
              <a:xfrm>
                <a:off x="2092229" y="5165687"/>
                <a:ext cx="4382097" cy="551754"/>
              </a:xfrm>
              <a:prstGeom prst="rect">
                <a:avLst/>
              </a:prstGeom>
              <a:blipFill>
                <a:blip r:embed="rId3"/>
                <a:stretch>
                  <a:fillRect b="-2273"/>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2466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5032557-193E-D844-835F-EB9CEE281D56}"/>
              </a:ext>
            </a:extLst>
          </p:cNvPr>
          <p:cNvSpPr txBox="1">
            <a:spLocks/>
          </p:cNvSpPr>
          <p:nvPr/>
        </p:nvSpPr>
        <p:spPr>
          <a:xfrm>
            <a:off x="571500" y="2000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Training on Large Corpus</a:t>
            </a:r>
            <a:endParaRPr lang="en-US" dirty="0"/>
          </a:p>
        </p:txBody>
      </p:sp>
      <p:sp>
        <p:nvSpPr>
          <p:cNvPr id="5" name="Rectangle 4">
            <a:extLst>
              <a:ext uri="{FF2B5EF4-FFF2-40B4-BE49-F238E27FC236}">
                <a16:creationId xmlns:a16="http://schemas.microsoft.com/office/drawing/2014/main" id="{53A59E71-E88B-5B4C-BB43-E035791E2F71}"/>
              </a:ext>
            </a:extLst>
          </p:cNvPr>
          <p:cNvSpPr/>
          <p:nvPr/>
        </p:nvSpPr>
        <p:spPr>
          <a:xfrm>
            <a:off x="7110525" y="265538"/>
            <a:ext cx="4544834" cy="830997"/>
          </a:xfrm>
          <a:prstGeom prst="rect">
            <a:avLst/>
          </a:prstGeom>
        </p:spPr>
        <p:txBody>
          <a:bodyPr wrap="none">
            <a:spAutoFit/>
          </a:bodyPr>
          <a:lstStyle/>
          <a:p>
            <a:r>
              <a:rPr lang="en-US" sz="2400" dirty="0"/>
              <a:t>Speaker 2803</a:t>
            </a:r>
          </a:p>
          <a:p>
            <a:r>
              <a:rPr lang="en-US" sz="2400" dirty="0"/>
              <a:t>25s audio sample, log-spectrogram</a:t>
            </a:r>
          </a:p>
        </p:txBody>
      </p:sp>
      <p:pic>
        <p:nvPicPr>
          <p:cNvPr id="8" name="Picture 7" descr="A picture containing sitting, book, water, table&#10;&#10;Description automatically generated">
            <a:extLst>
              <a:ext uri="{FF2B5EF4-FFF2-40B4-BE49-F238E27FC236}">
                <a16:creationId xmlns:a16="http://schemas.microsoft.com/office/drawing/2014/main" id="{DAEFF09D-CA65-FF41-A670-E2B43A8103B7}"/>
              </a:ext>
            </a:extLst>
          </p:cNvPr>
          <p:cNvPicPr>
            <a:picLocks noChangeAspect="1"/>
          </p:cNvPicPr>
          <p:nvPr/>
        </p:nvPicPr>
        <p:blipFill rotWithShape="1">
          <a:blip r:embed="rId2"/>
          <a:srcRect l="7500" t="8970" r="16979"/>
          <a:stretch/>
        </p:blipFill>
        <p:spPr>
          <a:xfrm>
            <a:off x="1281225" y="1525588"/>
            <a:ext cx="10202310" cy="4964112"/>
          </a:xfrm>
          <a:prstGeom prst="rect">
            <a:avLst/>
          </a:prstGeom>
        </p:spPr>
      </p:pic>
      <p:sp>
        <p:nvSpPr>
          <p:cNvPr id="9" name="Rectangle 8">
            <a:extLst>
              <a:ext uri="{FF2B5EF4-FFF2-40B4-BE49-F238E27FC236}">
                <a16:creationId xmlns:a16="http://schemas.microsoft.com/office/drawing/2014/main" id="{15201C5F-F2B2-F344-A50C-C90127ACDBAE}"/>
              </a:ext>
            </a:extLst>
          </p:cNvPr>
          <p:cNvSpPr/>
          <p:nvPr/>
        </p:nvSpPr>
        <p:spPr>
          <a:xfrm>
            <a:off x="214257" y="2050395"/>
            <a:ext cx="785215" cy="523220"/>
          </a:xfrm>
          <a:prstGeom prst="rect">
            <a:avLst/>
          </a:prstGeom>
        </p:spPr>
        <p:txBody>
          <a:bodyPr wrap="none">
            <a:spAutoFit/>
          </a:bodyPr>
          <a:lstStyle/>
          <a:p>
            <a:r>
              <a:rPr lang="en-US" sz="1400" b="1" dirty="0"/>
              <a:t>Ground </a:t>
            </a:r>
          </a:p>
          <a:p>
            <a:r>
              <a:rPr lang="en-US" sz="1400" b="1" dirty="0"/>
              <a:t>Truth</a:t>
            </a:r>
          </a:p>
        </p:txBody>
      </p:sp>
      <p:sp>
        <p:nvSpPr>
          <p:cNvPr id="10" name="Rectangle 9">
            <a:extLst>
              <a:ext uri="{FF2B5EF4-FFF2-40B4-BE49-F238E27FC236}">
                <a16:creationId xmlns:a16="http://schemas.microsoft.com/office/drawing/2014/main" id="{017C5C93-FB02-7143-BC49-4DD650FF4AB5}"/>
              </a:ext>
            </a:extLst>
          </p:cNvPr>
          <p:cNvSpPr/>
          <p:nvPr/>
        </p:nvSpPr>
        <p:spPr>
          <a:xfrm>
            <a:off x="135380" y="3522524"/>
            <a:ext cx="1024639" cy="523220"/>
          </a:xfrm>
          <a:prstGeom prst="rect">
            <a:avLst/>
          </a:prstGeom>
        </p:spPr>
        <p:txBody>
          <a:bodyPr wrap="none">
            <a:spAutoFit/>
          </a:bodyPr>
          <a:lstStyle/>
          <a:p>
            <a:r>
              <a:rPr lang="en-US" sz="1400" b="1" dirty="0"/>
              <a:t>dev-clean</a:t>
            </a:r>
          </a:p>
          <a:p>
            <a:r>
              <a:rPr lang="en-US" sz="1400" b="1" dirty="0"/>
              <a:t>100 epochs</a:t>
            </a:r>
          </a:p>
        </p:txBody>
      </p:sp>
      <p:sp>
        <p:nvSpPr>
          <p:cNvPr id="11" name="Rectangle 10">
            <a:extLst>
              <a:ext uri="{FF2B5EF4-FFF2-40B4-BE49-F238E27FC236}">
                <a16:creationId xmlns:a16="http://schemas.microsoft.com/office/drawing/2014/main" id="{67D939CC-A7D2-FE4F-A299-178A6F84694C}"/>
              </a:ext>
            </a:extLst>
          </p:cNvPr>
          <p:cNvSpPr/>
          <p:nvPr/>
        </p:nvSpPr>
        <p:spPr>
          <a:xfrm>
            <a:off x="34272" y="5032702"/>
            <a:ext cx="1314014" cy="523220"/>
          </a:xfrm>
          <a:prstGeom prst="rect">
            <a:avLst/>
          </a:prstGeom>
        </p:spPr>
        <p:txBody>
          <a:bodyPr wrap="none">
            <a:spAutoFit/>
          </a:bodyPr>
          <a:lstStyle/>
          <a:p>
            <a:r>
              <a:rPr lang="en-US" sz="1400" b="1" dirty="0"/>
              <a:t>train-clean-100</a:t>
            </a:r>
          </a:p>
          <a:p>
            <a:r>
              <a:rPr lang="en-US" sz="1400" b="1" dirty="0"/>
              <a:t>10 epochs</a:t>
            </a:r>
          </a:p>
        </p:txBody>
      </p:sp>
    </p:spTree>
    <p:extLst>
      <p:ext uri="{BB962C8B-B14F-4D97-AF65-F5344CB8AC3E}">
        <p14:creationId xmlns:p14="http://schemas.microsoft.com/office/powerpoint/2010/main" val="3421518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901F2-1C62-7A47-BA80-507A69D3D592}"/>
              </a:ext>
            </a:extLst>
          </p:cNvPr>
          <p:cNvSpPr>
            <a:spLocks noGrp="1"/>
          </p:cNvSpPr>
          <p:nvPr>
            <p:ph type="title"/>
          </p:nvPr>
        </p:nvSpPr>
        <p:spPr/>
        <p:txBody>
          <a:bodyPr/>
          <a:lstStyle/>
          <a:p>
            <a:r>
              <a:rPr lang="en-US" dirty="0"/>
              <a:t>Implementation Summary</a:t>
            </a:r>
          </a:p>
        </p:txBody>
      </p:sp>
      <p:sp>
        <p:nvSpPr>
          <p:cNvPr id="3" name="Content Placeholder 2">
            <a:extLst>
              <a:ext uri="{FF2B5EF4-FFF2-40B4-BE49-F238E27FC236}">
                <a16:creationId xmlns:a16="http://schemas.microsoft.com/office/drawing/2014/main" id="{145464D8-A7DE-E249-A82F-A25D1DD8CE79}"/>
              </a:ext>
            </a:extLst>
          </p:cNvPr>
          <p:cNvSpPr>
            <a:spLocks noGrp="1"/>
          </p:cNvSpPr>
          <p:nvPr>
            <p:ph idx="1"/>
          </p:nvPr>
        </p:nvSpPr>
        <p:spPr>
          <a:xfrm>
            <a:off x="838199" y="1673224"/>
            <a:ext cx="10740243" cy="4575175"/>
          </a:xfrm>
        </p:spPr>
        <p:txBody>
          <a:bodyPr>
            <a:normAutofit/>
          </a:bodyPr>
          <a:lstStyle/>
          <a:p>
            <a:r>
              <a:rPr lang="en-US" dirty="0"/>
              <a:t>Vanilla autoencoder built using </a:t>
            </a:r>
            <a:r>
              <a:rPr lang="en-US" dirty="0" err="1"/>
              <a:t>Keras</a:t>
            </a:r>
            <a:r>
              <a:rPr lang="en-US" dirty="0"/>
              <a:t>/TensorFlow</a:t>
            </a:r>
          </a:p>
          <a:p>
            <a:r>
              <a:rPr lang="en-US" dirty="0"/>
              <a:t>Custom pipeline for pre-processing and on-the-fly batch generation</a:t>
            </a:r>
          </a:p>
          <a:p>
            <a:r>
              <a:rPr lang="en-US" dirty="0"/>
              <a:t>Specialized utility functions for training on </a:t>
            </a:r>
            <a:r>
              <a:rPr lang="en-US" dirty="0" err="1"/>
              <a:t>LibriSpeech</a:t>
            </a:r>
            <a:r>
              <a:rPr lang="en-US" dirty="0"/>
              <a:t> corpuses</a:t>
            </a:r>
          </a:p>
          <a:p>
            <a:r>
              <a:rPr lang="en-US" dirty="0"/>
              <a:t>Mini-batches generated by traversing the raw audio signal for each speaker and breaking it into chunks of a specified size which become the feature vectors.</a:t>
            </a:r>
          </a:p>
          <a:p>
            <a:r>
              <a:rPr lang="en-US" dirty="0"/>
              <a:t>Overlap permitted between adjacent input chunks as a means for incorporating temporal structure into the autoencoder. </a:t>
            </a:r>
          </a:p>
          <a:p>
            <a:r>
              <a:rPr lang="en-US" dirty="0"/>
              <a:t>Driver implemented for automated hyperparameter studies</a:t>
            </a:r>
          </a:p>
        </p:txBody>
      </p:sp>
    </p:spTree>
    <p:extLst>
      <p:ext uri="{BB962C8B-B14F-4D97-AF65-F5344CB8AC3E}">
        <p14:creationId xmlns:p14="http://schemas.microsoft.com/office/powerpoint/2010/main" val="34983715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5032557-193E-D844-835F-EB9CEE281D56}"/>
              </a:ext>
            </a:extLst>
          </p:cNvPr>
          <p:cNvSpPr txBox="1">
            <a:spLocks/>
          </p:cNvSpPr>
          <p:nvPr/>
        </p:nvSpPr>
        <p:spPr>
          <a:xfrm>
            <a:off x="571500" y="2000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Training on Large Corpus</a:t>
            </a:r>
            <a:endParaRPr lang="en-US" dirty="0"/>
          </a:p>
        </p:txBody>
      </p:sp>
      <p:sp>
        <p:nvSpPr>
          <p:cNvPr id="5" name="Rectangle 4">
            <a:extLst>
              <a:ext uri="{FF2B5EF4-FFF2-40B4-BE49-F238E27FC236}">
                <a16:creationId xmlns:a16="http://schemas.microsoft.com/office/drawing/2014/main" id="{53A59E71-E88B-5B4C-BB43-E035791E2F71}"/>
              </a:ext>
            </a:extLst>
          </p:cNvPr>
          <p:cNvSpPr/>
          <p:nvPr/>
        </p:nvSpPr>
        <p:spPr>
          <a:xfrm>
            <a:off x="7110525" y="265538"/>
            <a:ext cx="4637808" cy="830997"/>
          </a:xfrm>
          <a:prstGeom prst="rect">
            <a:avLst/>
          </a:prstGeom>
        </p:spPr>
        <p:txBody>
          <a:bodyPr wrap="none">
            <a:spAutoFit/>
          </a:bodyPr>
          <a:lstStyle/>
          <a:p>
            <a:r>
              <a:rPr lang="en-US" sz="2400" dirty="0"/>
              <a:t>Speaker 2803</a:t>
            </a:r>
          </a:p>
          <a:p>
            <a:r>
              <a:rPr lang="en-US" sz="2400" dirty="0"/>
              <a:t>25s audio sample, </a:t>
            </a:r>
            <a:r>
              <a:rPr lang="en-US" sz="2400" dirty="0" err="1"/>
              <a:t>mel</a:t>
            </a:r>
            <a:r>
              <a:rPr lang="en-US" sz="2400" dirty="0"/>
              <a:t>-spectrogram</a:t>
            </a:r>
          </a:p>
        </p:txBody>
      </p:sp>
      <p:sp>
        <p:nvSpPr>
          <p:cNvPr id="9" name="Rectangle 8">
            <a:extLst>
              <a:ext uri="{FF2B5EF4-FFF2-40B4-BE49-F238E27FC236}">
                <a16:creationId xmlns:a16="http://schemas.microsoft.com/office/drawing/2014/main" id="{15201C5F-F2B2-F344-A50C-C90127ACDBAE}"/>
              </a:ext>
            </a:extLst>
          </p:cNvPr>
          <p:cNvSpPr/>
          <p:nvPr/>
        </p:nvSpPr>
        <p:spPr>
          <a:xfrm>
            <a:off x="214257" y="1961495"/>
            <a:ext cx="785215" cy="523220"/>
          </a:xfrm>
          <a:prstGeom prst="rect">
            <a:avLst/>
          </a:prstGeom>
        </p:spPr>
        <p:txBody>
          <a:bodyPr wrap="none">
            <a:spAutoFit/>
          </a:bodyPr>
          <a:lstStyle/>
          <a:p>
            <a:r>
              <a:rPr lang="en-US" sz="1400" b="1" dirty="0"/>
              <a:t>Ground </a:t>
            </a:r>
          </a:p>
          <a:p>
            <a:r>
              <a:rPr lang="en-US" sz="1400" b="1" dirty="0"/>
              <a:t>Truth</a:t>
            </a:r>
          </a:p>
        </p:txBody>
      </p:sp>
      <p:sp>
        <p:nvSpPr>
          <p:cNvPr id="10" name="Rectangle 9">
            <a:extLst>
              <a:ext uri="{FF2B5EF4-FFF2-40B4-BE49-F238E27FC236}">
                <a16:creationId xmlns:a16="http://schemas.microsoft.com/office/drawing/2014/main" id="{017C5C93-FB02-7143-BC49-4DD650FF4AB5}"/>
              </a:ext>
            </a:extLst>
          </p:cNvPr>
          <p:cNvSpPr/>
          <p:nvPr/>
        </p:nvSpPr>
        <p:spPr>
          <a:xfrm>
            <a:off x="135380" y="3522524"/>
            <a:ext cx="1024639" cy="523220"/>
          </a:xfrm>
          <a:prstGeom prst="rect">
            <a:avLst/>
          </a:prstGeom>
        </p:spPr>
        <p:txBody>
          <a:bodyPr wrap="none">
            <a:spAutoFit/>
          </a:bodyPr>
          <a:lstStyle/>
          <a:p>
            <a:r>
              <a:rPr lang="en-US" sz="1400" b="1" dirty="0"/>
              <a:t>dev-clean</a:t>
            </a:r>
          </a:p>
          <a:p>
            <a:r>
              <a:rPr lang="en-US" sz="1400" b="1" dirty="0"/>
              <a:t>100 epochs</a:t>
            </a:r>
          </a:p>
        </p:txBody>
      </p:sp>
      <p:sp>
        <p:nvSpPr>
          <p:cNvPr id="11" name="Rectangle 10">
            <a:extLst>
              <a:ext uri="{FF2B5EF4-FFF2-40B4-BE49-F238E27FC236}">
                <a16:creationId xmlns:a16="http://schemas.microsoft.com/office/drawing/2014/main" id="{67D939CC-A7D2-FE4F-A299-178A6F84694C}"/>
              </a:ext>
            </a:extLst>
          </p:cNvPr>
          <p:cNvSpPr/>
          <p:nvPr/>
        </p:nvSpPr>
        <p:spPr>
          <a:xfrm>
            <a:off x="135872" y="5121602"/>
            <a:ext cx="1314014" cy="523220"/>
          </a:xfrm>
          <a:prstGeom prst="rect">
            <a:avLst/>
          </a:prstGeom>
        </p:spPr>
        <p:txBody>
          <a:bodyPr wrap="none">
            <a:spAutoFit/>
          </a:bodyPr>
          <a:lstStyle/>
          <a:p>
            <a:r>
              <a:rPr lang="en-US" sz="1400" b="1" dirty="0"/>
              <a:t>train-clean-100</a:t>
            </a:r>
          </a:p>
          <a:p>
            <a:r>
              <a:rPr lang="en-US" sz="1400" b="1" dirty="0"/>
              <a:t>10 epochs</a:t>
            </a:r>
          </a:p>
        </p:txBody>
      </p:sp>
      <p:pic>
        <p:nvPicPr>
          <p:cNvPr id="3" name="Picture 2" descr="A close up of a logo&#10;&#10;Description automatically generated">
            <a:extLst>
              <a:ext uri="{FF2B5EF4-FFF2-40B4-BE49-F238E27FC236}">
                <a16:creationId xmlns:a16="http://schemas.microsoft.com/office/drawing/2014/main" id="{11620E2E-B6E3-6941-8C32-C7F25D399BA9}"/>
              </a:ext>
            </a:extLst>
          </p:cNvPr>
          <p:cNvPicPr>
            <a:picLocks noChangeAspect="1"/>
          </p:cNvPicPr>
          <p:nvPr/>
        </p:nvPicPr>
        <p:blipFill rotWithShape="1">
          <a:blip r:embed="rId2"/>
          <a:srcRect l="6918" t="10588" r="16772" b="3863"/>
          <a:stretch/>
        </p:blipFill>
        <p:spPr>
          <a:xfrm>
            <a:off x="1473200" y="1414035"/>
            <a:ext cx="9245600" cy="5062966"/>
          </a:xfrm>
          <a:prstGeom prst="rect">
            <a:avLst/>
          </a:prstGeom>
        </p:spPr>
      </p:pic>
    </p:spTree>
    <p:extLst>
      <p:ext uri="{BB962C8B-B14F-4D97-AF65-F5344CB8AC3E}">
        <p14:creationId xmlns:p14="http://schemas.microsoft.com/office/powerpoint/2010/main" val="3237619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5B75D-3C65-F44F-BE9C-BDD9EC9C18B6}"/>
              </a:ext>
            </a:extLst>
          </p:cNvPr>
          <p:cNvSpPr>
            <a:spLocks noGrp="1"/>
          </p:cNvSpPr>
          <p:nvPr>
            <p:ph type="title"/>
          </p:nvPr>
        </p:nvSpPr>
        <p:spPr/>
        <p:txBody>
          <a:bodyPr/>
          <a:lstStyle/>
          <a:p>
            <a:r>
              <a:rPr lang="en-US" dirty="0"/>
              <a:t>Training on Large Corpus - observations</a:t>
            </a:r>
          </a:p>
        </p:txBody>
      </p:sp>
      <p:sp>
        <p:nvSpPr>
          <p:cNvPr id="3" name="Content Placeholder 2">
            <a:extLst>
              <a:ext uri="{FF2B5EF4-FFF2-40B4-BE49-F238E27FC236}">
                <a16:creationId xmlns:a16="http://schemas.microsoft.com/office/drawing/2014/main" id="{6AE81CB7-F569-5C44-9AC3-B6CAE4C804CD}"/>
              </a:ext>
            </a:extLst>
          </p:cNvPr>
          <p:cNvSpPr>
            <a:spLocks noGrp="1"/>
          </p:cNvSpPr>
          <p:nvPr>
            <p:ph idx="1"/>
          </p:nvPr>
        </p:nvSpPr>
        <p:spPr/>
        <p:txBody>
          <a:bodyPr/>
          <a:lstStyle/>
          <a:p>
            <a:r>
              <a:rPr lang="en-US" dirty="0"/>
              <a:t>The networks trained on dev-clean and train-clean-100 produce almost identical reconstructions when viewed in the spectrograms.</a:t>
            </a:r>
          </a:p>
          <a:p>
            <a:r>
              <a:rPr lang="en-US" dirty="0"/>
              <a:t>It should be noted that training had not yet converged on the large corpus after 10 epochs.</a:t>
            </a:r>
          </a:p>
          <a:p>
            <a:r>
              <a:rPr lang="en-US" dirty="0"/>
              <a:t>It will be interesting to see if we can achieve high quality reconstructions with more severe latent size restrictions by employing deeper networks (7 or more layers) and training on the large corpus. </a:t>
            </a:r>
          </a:p>
        </p:txBody>
      </p:sp>
    </p:spTree>
    <p:extLst>
      <p:ext uri="{BB962C8B-B14F-4D97-AF65-F5344CB8AC3E}">
        <p14:creationId xmlns:p14="http://schemas.microsoft.com/office/powerpoint/2010/main" val="378815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A9D59-1EB2-ED42-8197-1A43A42CEABF}"/>
              </a:ext>
            </a:extLst>
          </p:cNvPr>
          <p:cNvSpPr>
            <a:spLocks noGrp="1"/>
          </p:cNvSpPr>
          <p:nvPr>
            <p:ph type="title"/>
          </p:nvPr>
        </p:nvSpPr>
        <p:spPr/>
        <p:txBody>
          <a:bodyPr/>
          <a:lstStyle/>
          <a:p>
            <a:r>
              <a:rPr lang="en-US" dirty="0"/>
              <a:t>Pre-processing Workflow</a:t>
            </a:r>
          </a:p>
        </p:txBody>
      </p:sp>
      <p:sp>
        <p:nvSpPr>
          <p:cNvPr id="3" name="Content Placeholder 2">
            <a:extLst>
              <a:ext uri="{FF2B5EF4-FFF2-40B4-BE49-F238E27FC236}">
                <a16:creationId xmlns:a16="http://schemas.microsoft.com/office/drawing/2014/main" id="{799E789E-B1E5-0E46-B6ED-04266DEF17A2}"/>
              </a:ext>
            </a:extLst>
          </p:cNvPr>
          <p:cNvSpPr>
            <a:spLocks noGrp="1"/>
          </p:cNvSpPr>
          <p:nvPr>
            <p:ph idx="1"/>
          </p:nvPr>
        </p:nvSpPr>
        <p:spPr>
          <a:xfrm>
            <a:off x="838199" y="1825625"/>
            <a:ext cx="10848975" cy="4351338"/>
          </a:xfrm>
        </p:spPr>
        <p:txBody>
          <a:bodyPr>
            <a:normAutofit/>
          </a:bodyPr>
          <a:lstStyle/>
          <a:p>
            <a:pPr marL="0" indent="0">
              <a:buNone/>
            </a:pPr>
            <a:r>
              <a:rPr lang="en-US" b="1" dirty="0" err="1"/>
              <a:t>build_speech_dict.py</a:t>
            </a:r>
            <a:endParaRPr lang="en-US" b="1" dirty="0"/>
          </a:p>
          <a:p>
            <a:r>
              <a:rPr lang="en-US" sz="3200" dirty="0"/>
              <a:t>Generates a “</a:t>
            </a:r>
            <a:r>
              <a:rPr lang="en-US" sz="3200" dirty="0" err="1"/>
              <a:t>speech_dict</a:t>
            </a:r>
            <a:r>
              <a:rPr lang="en-US" sz="3200" dirty="0"/>
              <a:t>” data structure from the corpus</a:t>
            </a:r>
          </a:p>
          <a:p>
            <a:pPr lvl="2"/>
            <a:r>
              <a:rPr lang="en-US" sz="2800" dirty="0"/>
              <a:t>Mirrors the internal structure of the </a:t>
            </a:r>
            <a:r>
              <a:rPr lang="en-US" sz="2800" dirty="0" err="1"/>
              <a:t>LibriSpeech</a:t>
            </a:r>
            <a:r>
              <a:rPr lang="en-US" sz="2800" dirty="0"/>
              <a:t> corpus.  Useful for traversing the speakers, chapters, and utterances.</a:t>
            </a:r>
          </a:p>
          <a:p>
            <a:pPr lvl="2"/>
            <a:endParaRPr lang="en-US" sz="2800" dirty="0"/>
          </a:p>
          <a:p>
            <a:r>
              <a:rPr lang="en-US" sz="3200" dirty="0"/>
              <a:t>Concatenates each speaker’s utterances into a master 1D </a:t>
            </a:r>
            <a:r>
              <a:rPr lang="en-US" sz="3200" dirty="0" err="1"/>
              <a:t>numpy</a:t>
            </a:r>
            <a:r>
              <a:rPr lang="en-US" sz="3200" dirty="0"/>
              <a:t> array for the speaker.  Writes array to disk.</a:t>
            </a:r>
          </a:p>
          <a:p>
            <a:pPr lvl="2"/>
            <a:r>
              <a:rPr lang="en-US" sz="2800" dirty="0"/>
              <a:t>The sequence of the utterances is preserved in the array.</a:t>
            </a:r>
          </a:p>
          <a:p>
            <a:pPr lvl="2"/>
            <a:r>
              <a:rPr lang="en-US" sz="2800" dirty="0"/>
              <a:t>Speaker array used for on-the-fly batch generation</a:t>
            </a:r>
          </a:p>
          <a:p>
            <a:pPr lvl="1"/>
            <a:endParaRPr lang="en-US" sz="3200" dirty="0"/>
          </a:p>
          <a:p>
            <a:pPr lvl="1"/>
            <a:endParaRPr lang="en-US" sz="2800" dirty="0"/>
          </a:p>
          <a:p>
            <a:pPr lvl="2"/>
            <a:endParaRPr lang="en-US" sz="2400" dirty="0"/>
          </a:p>
          <a:p>
            <a:pPr lvl="1"/>
            <a:endParaRPr lang="en-US" dirty="0"/>
          </a:p>
          <a:p>
            <a:pPr lvl="1"/>
            <a:endParaRPr lang="en-US" dirty="0"/>
          </a:p>
          <a:p>
            <a:pPr lvl="1"/>
            <a:endParaRPr lang="en-US" b="1" dirty="0"/>
          </a:p>
          <a:p>
            <a:pPr lvl="1"/>
            <a:endParaRPr lang="en-US" dirty="0"/>
          </a:p>
        </p:txBody>
      </p:sp>
    </p:spTree>
    <p:extLst>
      <p:ext uri="{BB962C8B-B14F-4D97-AF65-F5344CB8AC3E}">
        <p14:creationId xmlns:p14="http://schemas.microsoft.com/office/powerpoint/2010/main" val="3109564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B5C91-9B59-1641-BE02-C15A1AE3E44A}"/>
              </a:ext>
            </a:extLst>
          </p:cNvPr>
          <p:cNvSpPr>
            <a:spLocks noGrp="1"/>
          </p:cNvSpPr>
          <p:nvPr>
            <p:ph type="title"/>
          </p:nvPr>
        </p:nvSpPr>
        <p:spPr>
          <a:xfrm>
            <a:off x="838200" y="-11908"/>
            <a:ext cx="10515600" cy="1325563"/>
          </a:xfrm>
        </p:spPr>
        <p:txBody>
          <a:bodyPr/>
          <a:lstStyle/>
          <a:p>
            <a:r>
              <a:rPr lang="en-US" dirty="0"/>
              <a:t>Batch Generation Workflow</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7EE3863-333E-A04F-8025-182570DDE9E2}"/>
                  </a:ext>
                </a:extLst>
              </p:cNvPr>
              <p:cNvSpPr>
                <a:spLocks noGrp="1"/>
              </p:cNvSpPr>
              <p:nvPr>
                <p:ph idx="1"/>
              </p:nvPr>
            </p:nvSpPr>
            <p:spPr>
              <a:xfrm>
                <a:off x="438912" y="1202531"/>
                <a:ext cx="10914888" cy="3733197"/>
              </a:xfrm>
            </p:spPr>
            <p:txBody>
              <a:bodyPr>
                <a:normAutofit fontScale="25000" lnSpcReduction="20000"/>
              </a:bodyPr>
              <a:lstStyle/>
              <a:p>
                <a:pPr marL="0" indent="0">
                  <a:lnSpc>
                    <a:spcPct val="120000"/>
                  </a:lnSpc>
                  <a:buNone/>
                </a:pPr>
                <a:r>
                  <a:rPr lang="en-US" sz="7200" b="1" dirty="0"/>
                  <a:t>batch_mapping() function in </a:t>
                </a:r>
                <a:r>
                  <a:rPr lang="en-US" sz="7200" b="1" dirty="0" err="1"/>
                  <a:t>utilities.py</a:t>
                </a:r>
                <a:endParaRPr lang="en-US" sz="7200" b="1" dirty="0"/>
              </a:p>
              <a:p>
                <a:pPr>
                  <a:lnSpc>
                    <a:spcPct val="120000"/>
                  </a:lnSpc>
                </a:pPr>
                <a:r>
                  <a:rPr lang="en-US" sz="7200" dirty="0"/>
                  <a:t>Generates a </a:t>
                </a:r>
                <a:r>
                  <a:rPr lang="en-US" sz="7200" dirty="0" err="1"/>
                  <a:t>batch_map</a:t>
                </a:r>
                <a:r>
                  <a:rPr lang="en-US" sz="7200" dirty="0"/>
                  <a:t>[] data structure at the start of training</a:t>
                </a:r>
              </a:p>
              <a:p>
                <a:pPr>
                  <a:lnSpc>
                    <a:spcPct val="120000"/>
                  </a:lnSpc>
                </a:pPr>
                <a:r>
                  <a:rPr lang="en-US" sz="7200" dirty="0" err="1"/>
                  <a:t>batch_map</a:t>
                </a:r>
                <a:r>
                  <a:rPr lang="en-US" sz="7200" dirty="0"/>
                  <a:t>[] is a member of </a:t>
                </a:r>
                <a:r>
                  <a:rPr lang="en-US" sz="7200" dirty="0" err="1"/>
                  <a:t>DataGenerator</a:t>
                </a:r>
                <a:r>
                  <a:rPr lang="en-US" sz="7200" dirty="0"/>
                  <a:t> class</a:t>
                </a:r>
              </a:p>
              <a:p>
                <a:pPr marL="0" indent="0">
                  <a:lnSpc>
                    <a:spcPct val="120000"/>
                  </a:lnSpc>
                  <a:buNone/>
                </a:pPr>
                <a:endParaRPr lang="en-US" sz="4300" dirty="0"/>
              </a:p>
              <a:p>
                <a:pPr marL="0" indent="0">
                  <a:lnSpc>
                    <a:spcPct val="120000"/>
                  </a:lnSpc>
                  <a:buNone/>
                </a:pPr>
                <a:r>
                  <a:rPr lang="en-US" sz="8000" b="1" dirty="0">
                    <a:ea typeface="Cambria Math" panose="02040503050406030204" pitchFamily="18" charset="0"/>
                  </a:rPr>
                  <a:t>Batch generation during training (pseudo code)</a:t>
                </a:r>
                <a:r>
                  <a:rPr lang="en-US" sz="5600" b="1" dirty="0">
                    <a:ea typeface="Cambria Math" panose="02040503050406030204" pitchFamily="18" charset="0"/>
                  </a:rPr>
                  <a:t>:  </a:t>
                </a:r>
              </a:p>
              <a:p>
                <a:pPr marL="457200" lvl="1" indent="0">
                  <a:lnSpc>
                    <a:spcPct val="120000"/>
                  </a:lnSpc>
                  <a:buNone/>
                </a:pPr>
                <a14:m>
                  <m:oMath xmlns:m="http://schemas.openxmlformats.org/officeDocument/2006/math">
                    <m:r>
                      <a:rPr lang="en-US" sz="5600" b="1" i="1" smtClean="0">
                        <a:solidFill>
                          <a:srgbClr val="002060"/>
                        </a:solidFill>
                        <a:latin typeface="Cambria Math" panose="02040503050406030204" pitchFamily="18" charset="0"/>
                        <a:ea typeface="Cambria Math" panose="02040503050406030204" pitchFamily="18" charset="0"/>
                      </a:rPr>
                      <m:t>∀</m:t>
                    </m:r>
                  </m:oMath>
                </a14:m>
                <a:r>
                  <a:rPr lang="en-US" sz="5600" b="1" dirty="0">
                    <a:solidFill>
                      <a:srgbClr val="002060"/>
                    </a:solidFill>
                  </a:rPr>
                  <a:t> </a:t>
                </a:r>
                <a14:m>
                  <m:oMath xmlns:m="http://schemas.openxmlformats.org/officeDocument/2006/math">
                    <m:r>
                      <a:rPr lang="en-US" sz="5600" b="1" i="0" smtClean="0">
                        <a:solidFill>
                          <a:srgbClr val="002060"/>
                        </a:solidFill>
                        <a:latin typeface="Cambria Math" panose="02040503050406030204" pitchFamily="18" charset="0"/>
                        <a:ea typeface="Cambria Math" panose="02040503050406030204" pitchFamily="18" charset="0"/>
                      </a:rPr>
                      <m:t>𝐢</m:t>
                    </m:r>
                    <m:r>
                      <a:rPr lang="en-US" sz="5600" b="1" i="1" smtClean="0">
                        <a:solidFill>
                          <a:srgbClr val="002060"/>
                        </a:solidFill>
                        <a:latin typeface="Cambria Math" panose="02040503050406030204" pitchFamily="18" charset="0"/>
                        <a:ea typeface="Cambria Math" panose="02040503050406030204" pitchFamily="18" charset="0"/>
                      </a:rPr>
                      <m:t>∈[</m:t>
                    </m:r>
                    <m:r>
                      <a:rPr lang="en-US" sz="5600" b="1" i="1" smtClean="0">
                        <a:solidFill>
                          <a:srgbClr val="002060"/>
                        </a:solidFill>
                        <a:latin typeface="Cambria Math" panose="02040503050406030204" pitchFamily="18" charset="0"/>
                        <a:ea typeface="Cambria Math" panose="02040503050406030204" pitchFamily="18" charset="0"/>
                      </a:rPr>
                      <m:t>𝟎</m:t>
                    </m:r>
                    <m:r>
                      <a:rPr lang="en-US" sz="5600" b="1" i="1" smtClean="0">
                        <a:solidFill>
                          <a:srgbClr val="002060"/>
                        </a:solidFill>
                        <a:latin typeface="Cambria Math" panose="02040503050406030204" pitchFamily="18" charset="0"/>
                        <a:ea typeface="Cambria Math" panose="02040503050406030204" pitchFamily="18" charset="0"/>
                      </a:rPr>
                      <m:t>,…,</m:t>
                    </m:r>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𝑵</m:t>
                        </m:r>
                      </m:e>
                      <m:sub>
                        <m:r>
                          <a:rPr lang="en-US" sz="5600" b="1" i="1" smtClean="0">
                            <a:solidFill>
                              <a:srgbClr val="002060"/>
                            </a:solidFill>
                            <a:latin typeface="Cambria Math" panose="02040503050406030204" pitchFamily="18" charset="0"/>
                            <a:ea typeface="Cambria Math" panose="02040503050406030204" pitchFamily="18" charset="0"/>
                          </a:rPr>
                          <m:t>𝒃𝒂𝒕𝒄𝒉</m:t>
                        </m:r>
                      </m:sub>
                    </m:sSub>
                    <m:r>
                      <a:rPr lang="en-US" sz="5600" b="1" i="1" smtClean="0">
                        <a:solidFill>
                          <a:srgbClr val="002060"/>
                        </a:solidFill>
                        <a:latin typeface="Cambria Math" panose="02040503050406030204" pitchFamily="18" charset="0"/>
                        <a:ea typeface="Cambria Math" panose="02040503050406030204" pitchFamily="18" charset="0"/>
                      </a:rPr>
                      <m:t>−</m:t>
                    </m:r>
                    <m:r>
                      <a:rPr lang="en-US" sz="5600" b="1" i="1" smtClean="0">
                        <a:solidFill>
                          <a:srgbClr val="002060"/>
                        </a:solidFill>
                        <a:latin typeface="Cambria Math" panose="02040503050406030204" pitchFamily="18" charset="0"/>
                        <a:ea typeface="Cambria Math" panose="02040503050406030204" pitchFamily="18" charset="0"/>
                      </a:rPr>
                      <m:t>𝟏</m:t>
                    </m:r>
                    <m:r>
                      <a:rPr lang="en-US" sz="5600" b="1" i="1" smtClean="0">
                        <a:solidFill>
                          <a:srgbClr val="002060"/>
                        </a:solidFill>
                        <a:latin typeface="Cambria Math" panose="02040503050406030204" pitchFamily="18" charset="0"/>
                        <a:ea typeface="Cambria Math" panose="02040503050406030204" pitchFamily="18" charset="0"/>
                      </a:rPr>
                      <m:t>]</m:t>
                    </m:r>
                  </m:oMath>
                </a14:m>
                <a:endParaRPr lang="en-US" sz="5600" b="1" dirty="0">
                  <a:solidFill>
                    <a:srgbClr val="002060"/>
                  </a:solidFill>
                </a:endParaRPr>
              </a:p>
              <a:p>
                <a:pPr marL="457200" lvl="1" indent="0">
                  <a:lnSpc>
                    <a:spcPct val="120000"/>
                  </a:lnSpc>
                  <a:buNone/>
                </a:pPr>
                <a14:m>
                  <m:oMath xmlns:m="http://schemas.openxmlformats.org/officeDocument/2006/math">
                    <m:d>
                      <m:dPr>
                        <m:begChr m:val="["/>
                        <m:endChr m:val="]"/>
                        <m:ctrlPr>
                          <a:rPr lang="en-US" sz="5600" b="1" i="1" dirty="0" smtClean="0">
                            <a:solidFill>
                              <a:srgbClr val="002060"/>
                            </a:solidFill>
                            <a:latin typeface="Cambria Math" panose="02040503050406030204" pitchFamily="18" charset="0"/>
                            <a:ea typeface="Cambria Math" panose="02040503050406030204" pitchFamily="18" charset="0"/>
                          </a:rPr>
                        </m:ctrlPr>
                      </m:dPr>
                      <m:e>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𝒔𝒑𝒆𝒂𝒌𝒆𝒓</m:t>
                            </m:r>
                          </m:e>
                          <m:sub>
                            <m:r>
                              <a:rPr lang="en-US" sz="5600" b="1" i="1" smtClean="0">
                                <a:solidFill>
                                  <a:srgbClr val="002060"/>
                                </a:solidFill>
                                <a:latin typeface="Cambria Math" panose="02040503050406030204" pitchFamily="18" charset="0"/>
                                <a:ea typeface="Cambria Math" panose="02040503050406030204" pitchFamily="18" charset="0"/>
                              </a:rPr>
                              <m:t>𝒊</m:t>
                            </m:r>
                          </m:sub>
                        </m:sSub>
                        <m:r>
                          <a:rPr lang="en-US" sz="5600" b="1" i="1" smtClean="0">
                            <a:solidFill>
                              <a:srgbClr val="002060"/>
                            </a:solidFill>
                            <a:latin typeface="Cambria Math" panose="02040503050406030204" pitchFamily="18" charset="0"/>
                            <a:ea typeface="Cambria Math" panose="02040503050406030204" pitchFamily="18" charset="0"/>
                          </a:rPr>
                          <m:t>, </m:t>
                        </m:r>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𝒄</m:t>
                            </m:r>
                          </m:e>
                          <m:sub>
                            <m:r>
                              <a:rPr lang="en-US" sz="5600" b="1" i="1" smtClean="0">
                                <a:solidFill>
                                  <a:srgbClr val="002060"/>
                                </a:solidFill>
                                <a:latin typeface="Cambria Math" panose="02040503050406030204" pitchFamily="18" charset="0"/>
                                <a:ea typeface="Cambria Math" panose="02040503050406030204" pitchFamily="18" charset="0"/>
                              </a:rPr>
                              <m:t>𝟎</m:t>
                            </m:r>
                            <m:r>
                              <a:rPr lang="en-US" sz="5600" b="1" i="1" smtClean="0">
                                <a:solidFill>
                                  <a:srgbClr val="002060"/>
                                </a:solidFill>
                                <a:latin typeface="Cambria Math" panose="02040503050406030204" pitchFamily="18" charset="0"/>
                                <a:ea typeface="Cambria Math" panose="02040503050406030204" pitchFamily="18" charset="0"/>
                              </a:rPr>
                              <m:t>𝒊</m:t>
                            </m:r>
                          </m:sub>
                        </m:sSub>
                        <m:r>
                          <a:rPr lang="en-US" sz="5600" b="1" i="1" smtClean="0">
                            <a:solidFill>
                              <a:srgbClr val="002060"/>
                            </a:solidFill>
                            <a:latin typeface="Cambria Math" panose="02040503050406030204" pitchFamily="18" charset="0"/>
                            <a:ea typeface="Cambria Math" panose="02040503050406030204" pitchFamily="18" charset="0"/>
                          </a:rPr>
                          <m:t>,</m:t>
                        </m:r>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𝒄</m:t>
                            </m:r>
                          </m:e>
                          <m:sub>
                            <m:r>
                              <a:rPr lang="en-US" sz="5600" b="1" i="1" smtClean="0">
                                <a:solidFill>
                                  <a:srgbClr val="002060"/>
                                </a:solidFill>
                                <a:latin typeface="Cambria Math" panose="02040503050406030204" pitchFamily="18" charset="0"/>
                                <a:ea typeface="Cambria Math" panose="02040503050406030204" pitchFamily="18" charset="0"/>
                              </a:rPr>
                              <m:t>𝟏</m:t>
                            </m:r>
                            <m:r>
                              <a:rPr lang="en-US" sz="5600" b="1" i="1" smtClean="0">
                                <a:solidFill>
                                  <a:srgbClr val="002060"/>
                                </a:solidFill>
                                <a:latin typeface="Cambria Math" panose="02040503050406030204" pitchFamily="18" charset="0"/>
                                <a:ea typeface="Cambria Math" panose="02040503050406030204" pitchFamily="18" charset="0"/>
                              </a:rPr>
                              <m:t>𝒊</m:t>
                            </m:r>
                          </m:sub>
                        </m:sSub>
                      </m:e>
                    </m:d>
                    <m:r>
                      <a:rPr lang="en-US" sz="5600" b="1" i="0" smtClean="0">
                        <a:solidFill>
                          <a:srgbClr val="002060"/>
                        </a:solidFill>
                        <a:latin typeface="Cambria Math" panose="02040503050406030204" pitchFamily="18" charset="0"/>
                        <a:ea typeface="Cambria Math" panose="02040503050406030204" pitchFamily="18" charset="0"/>
                      </a:rPr>
                      <m:t>=</m:t>
                    </m:r>
                  </m:oMath>
                </a14:m>
                <a:r>
                  <a:rPr lang="en-US" sz="5600" b="1" dirty="0">
                    <a:solidFill>
                      <a:srgbClr val="002060"/>
                    </a:solidFill>
                  </a:rPr>
                  <a:t> </a:t>
                </a:r>
                <a:r>
                  <a:rPr lang="en-US" sz="5600" b="1" dirty="0" err="1">
                    <a:solidFill>
                      <a:srgbClr val="002060"/>
                    </a:solidFill>
                  </a:rPr>
                  <a:t>batch_map</a:t>
                </a:r>
                <a:r>
                  <a:rPr lang="en-US" sz="5600" b="1" dirty="0">
                    <a:solidFill>
                      <a:srgbClr val="002060"/>
                    </a:solidFill>
                  </a:rPr>
                  <a:t>[</a:t>
                </a:r>
                <a:r>
                  <a:rPr lang="en-US" sz="5600" b="1" dirty="0" err="1">
                    <a:solidFill>
                      <a:srgbClr val="002060"/>
                    </a:solidFill>
                  </a:rPr>
                  <a:t>i</a:t>
                </a:r>
                <a:r>
                  <a:rPr lang="en-US" sz="5600" b="1" dirty="0">
                    <a:solidFill>
                      <a:srgbClr val="002060"/>
                    </a:solidFill>
                  </a:rPr>
                  <a:t>]</a:t>
                </a:r>
              </a:p>
              <a:p>
                <a:pPr marL="457200" lvl="1" indent="0">
                  <a:lnSpc>
                    <a:spcPct val="120000"/>
                  </a:lnSpc>
                  <a:buNone/>
                </a:pPr>
                <a14:m>
                  <m:oMath xmlns:m="http://schemas.openxmlformats.org/officeDocument/2006/math">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𝑿</m:t>
                        </m:r>
                      </m:e>
                      <m:sub>
                        <m:r>
                          <a:rPr lang="en-US" sz="5600" b="1" i="1" smtClean="0">
                            <a:solidFill>
                              <a:srgbClr val="002060"/>
                            </a:solidFill>
                            <a:latin typeface="Cambria Math" panose="02040503050406030204" pitchFamily="18" charset="0"/>
                            <a:ea typeface="Cambria Math" panose="02040503050406030204" pitchFamily="18" charset="0"/>
                          </a:rPr>
                          <m:t>𝒊𝒏</m:t>
                        </m:r>
                      </m:sub>
                    </m:sSub>
                    <m:r>
                      <a:rPr lang="en-US" sz="5600" b="1" i="1" smtClean="0">
                        <a:solidFill>
                          <a:srgbClr val="002060"/>
                        </a:solidFill>
                        <a:latin typeface="Cambria Math" panose="02040503050406030204" pitchFamily="18" charset="0"/>
                        <a:ea typeface="Cambria Math" panose="02040503050406030204" pitchFamily="18" charset="0"/>
                      </a:rPr>
                      <m:t>=</m:t>
                    </m:r>
                  </m:oMath>
                </a14:m>
                <a:r>
                  <a:rPr lang="en-US" sz="5600" b="1" dirty="0">
                    <a:solidFill>
                      <a:srgbClr val="002060"/>
                    </a:solidFill>
                  </a:rPr>
                  <a:t> </a:t>
                </a:r>
                <a:r>
                  <a:rPr lang="en-US" sz="5600" b="1" dirty="0" err="1">
                    <a:solidFill>
                      <a:srgbClr val="002060"/>
                    </a:solidFill>
                  </a:rPr>
                  <a:t>chunkify_speaker_data</a:t>
                </a:r>
                <a:r>
                  <a:rPr lang="en-US" sz="5600" b="1" dirty="0">
                    <a:solidFill>
                      <a:srgbClr val="002060"/>
                    </a:solidFill>
                  </a:rPr>
                  <a:t>(</a:t>
                </a:r>
                <a14:m>
                  <m:oMath xmlns:m="http://schemas.openxmlformats.org/officeDocument/2006/math">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𝒔𝒑𝒆𝒂𝒌𝒆𝒓</m:t>
                        </m:r>
                      </m:e>
                      <m:sub>
                        <m:r>
                          <a:rPr lang="en-US" sz="5600" b="1" i="1" smtClean="0">
                            <a:solidFill>
                              <a:srgbClr val="002060"/>
                            </a:solidFill>
                            <a:latin typeface="Cambria Math" panose="02040503050406030204" pitchFamily="18" charset="0"/>
                            <a:ea typeface="Cambria Math" panose="02040503050406030204" pitchFamily="18" charset="0"/>
                          </a:rPr>
                          <m:t>𝒊</m:t>
                        </m:r>
                      </m:sub>
                    </m:sSub>
                  </m:oMath>
                </a14:m>
                <a:r>
                  <a:rPr lang="en-US" sz="5600" b="1" dirty="0">
                    <a:solidFill>
                      <a:srgbClr val="002060"/>
                    </a:solidFill>
                  </a:rPr>
                  <a:t>, **</a:t>
                </a:r>
                <a:r>
                  <a:rPr lang="en-US" sz="5600" b="1" dirty="0" err="1">
                    <a:solidFill>
                      <a:srgbClr val="002060"/>
                    </a:solidFill>
                  </a:rPr>
                  <a:t>chunk_sizes</a:t>
                </a:r>
                <a:r>
                  <a:rPr lang="en-US" sz="5600" b="1" dirty="0">
                    <a:solidFill>
                      <a:srgbClr val="002060"/>
                    </a:solidFill>
                  </a:rPr>
                  <a:t>, </a:t>
                </a:r>
                <a:r>
                  <a:rPr lang="en-US" sz="5600" b="1" dirty="0" err="1">
                    <a:solidFill>
                      <a:srgbClr val="002060"/>
                    </a:solidFill>
                  </a:rPr>
                  <a:t>with_win</a:t>
                </a:r>
                <a:r>
                  <a:rPr lang="en-US" sz="5600" b="1" dirty="0">
                    <a:solidFill>
                      <a:srgbClr val="002060"/>
                    </a:solidFill>
                  </a:rPr>
                  <a:t>=True) </a:t>
                </a:r>
                <a:r>
                  <a:rPr lang="en-US" sz="5600" b="1" dirty="0"/>
                  <a:t> </a:t>
                </a:r>
                <a:r>
                  <a:rPr lang="en-US" sz="5600" dirty="0"/>
                  <a:t># chunked feature matrix with l/r overlap</a:t>
                </a:r>
              </a:p>
              <a:p>
                <a:pPr marL="457200" lvl="1" indent="0">
                  <a:lnSpc>
                    <a:spcPct val="120000"/>
                  </a:lnSpc>
                  <a:buNone/>
                </a:pPr>
                <a14:m>
                  <m:oMath xmlns:m="http://schemas.openxmlformats.org/officeDocument/2006/math">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𝑿</m:t>
                        </m:r>
                      </m:e>
                      <m:sub>
                        <m:r>
                          <a:rPr lang="en-US" sz="5600" b="1" i="1" smtClean="0">
                            <a:solidFill>
                              <a:srgbClr val="002060"/>
                            </a:solidFill>
                            <a:latin typeface="Cambria Math" panose="02040503050406030204" pitchFamily="18" charset="0"/>
                            <a:ea typeface="Cambria Math" panose="02040503050406030204" pitchFamily="18" charset="0"/>
                          </a:rPr>
                          <m:t>𝒐𝒖𝒕</m:t>
                        </m:r>
                      </m:sub>
                    </m:sSub>
                    <m:r>
                      <a:rPr lang="en-US" sz="5600" b="1" i="1" smtClean="0">
                        <a:solidFill>
                          <a:srgbClr val="002060"/>
                        </a:solidFill>
                        <a:latin typeface="Cambria Math" panose="02040503050406030204" pitchFamily="18" charset="0"/>
                        <a:ea typeface="Cambria Math" panose="02040503050406030204" pitchFamily="18" charset="0"/>
                      </a:rPr>
                      <m:t>=</m:t>
                    </m:r>
                  </m:oMath>
                </a14:m>
                <a:r>
                  <a:rPr lang="en-US" sz="5600" b="1" dirty="0">
                    <a:solidFill>
                      <a:srgbClr val="002060"/>
                    </a:solidFill>
                  </a:rPr>
                  <a:t> </a:t>
                </a:r>
                <a:r>
                  <a:rPr lang="en-US" sz="5600" b="1" dirty="0" err="1">
                    <a:solidFill>
                      <a:srgbClr val="002060"/>
                    </a:solidFill>
                  </a:rPr>
                  <a:t>chunkify_speaker_data</a:t>
                </a:r>
                <a:r>
                  <a:rPr lang="en-US" sz="5600" b="1" dirty="0">
                    <a:solidFill>
                      <a:srgbClr val="002060"/>
                    </a:solidFill>
                  </a:rPr>
                  <a:t>(</a:t>
                </a:r>
                <a14:m>
                  <m:oMath xmlns:m="http://schemas.openxmlformats.org/officeDocument/2006/math">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𝒔𝒑𝒆𝒂𝒌𝒆𝒓</m:t>
                        </m:r>
                      </m:e>
                      <m:sub>
                        <m:r>
                          <a:rPr lang="en-US" sz="5600" b="1" i="1" smtClean="0">
                            <a:solidFill>
                              <a:srgbClr val="002060"/>
                            </a:solidFill>
                            <a:latin typeface="Cambria Math" panose="02040503050406030204" pitchFamily="18" charset="0"/>
                            <a:ea typeface="Cambria Math" panose="02040503050406030204" pitchFamily="18" charset="0"/>
                          </a:rPr>
                          <m:t>𝒊</m:t>
                        </m:r>
                      </m:sub>
                    </m:sSub>
                  </m:oMath>
                </a14:m>
                <a:r>
                  <a:rPr lang="en-US" sz="5600" b="1" dirty="0">
                    <a:solidFill>
                      <a:srgbClr val="002060"/>
                    </a:solidFill>
                  </a:rPr>
                  <a:t>, **</a:t>
                </a:r>
                <a:r>
                  <a:rPr lang="en-US" sz="5600" b="1" dirty="0" err="1">
                    <a:solidFill>
                      <a:srgbClr val="002060"/>
                    </a:solidFill>
                  </a:rPr>
                  <a:t>chunk_sizes</a:t>
                </a:r>
                <a:r>
                  <a:rPr lang="en-US" sz="5600" b="1" dirty="0">
                    <a:solidFill>
                      <a:srgbClr val="002060"/>
                    </a:solidFill>
                  </a:rPr>
                  <a:t>, </a:t>
                </a:r>
                <a:r>
                  <a:rPr lang="en-US" sz="5600" b="1" dirty="0" err="1">
                    <a:solidFill>
                      <a:srgbClr val="002060"/>
                    </a:solidFill>
                  </a:rPr>
                  <a:t>with_win</a:t>
                </a:r>
                <a:r>
                  <a:rPr lang="en-US" sz="5600" b="1" dirty="0">
                    <a:solidFill>
                      <a:srgbClr val="002060"/>
                    </a:solidFill>
                  </a:rPr>
                  <a:t>=False)</a:t>
                </a:r>
                <a:r>
                  <a:rPr lang="en-US" sz="5600" b="1" dirty="0"/>
                  <a:t> </a:t>
                </a:r>
                <a:r>
                  <a:rPr lang="en-US" sz="5600" dirty="0"/>
                  <a:t># chunked feature matrix, no overlap</a:t>
                </a:r>
                <a:endParaRPr lang="en-US" sz="5600" b="1" i="1" dirty="0">
                  <a:solidFill>
                    <a:srgbClr val="002060"/>
                  </a:solidFill>
                  <a:latin typeface="Cambria Math" panose="02040503050406030204" pitchFamily="18" charset="0"/>
                  <a:ea typeface="Cambria Math" panose="02040503050406030204" pitchFamily="18" charset="0"/>
                </a:endParaRPr>
              </a:p>
              <a:p>
                <a:pPr marL="457200" lvl="1" indent="0">
                  <a:lnSpc>
                    <a:spcPct val="120000"/>
                  </a:lnSpc>
                  <a:buNone/>
                </a:pPr>
                <a14:m>
                  <m:oMath xmlns:m="http://schemas.openxmlformats.org/officeDocument/2006/math">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𝑿</m:t>
                        </m:r>
                      </m:e>
                      <m:sub>
                        <m:r>
                          <a:rPr lang="en-US" sz="5600" b="1" i="1" smtClean="0">
                            <a:solidFill>
                              <a:srgbClr val="002060"/>
                            </a:solidFill>
                            <a:latin typeface="Cambria Math" panose="02040503050406030204" pitchFamily="18" charset="0"/>
                            <a:ea typeface="Cambria Math" panose="02040503050406030204" pitchFamily="18" charset="0"/>
                          </a:rPr>
                          <m:t>𝒃𝒂𝒕𝒄𝒉</m:t>
                        </m:r>
                        <m:r>
                          <a:rPr lang="en-US" sz="5600" b="1" i="1" smtClean="0">
                            <a:solidFill>
                              <a:srgbClr val="002060"/>
                            </a:solidFill>
                            <a:latin typeface="Cambria Math" panose="02040503050406030204" pitchFamily="18" charset="0"/>
                            <a:ea typeface="Cambria Math" panose="02040503050406030204" pitchFamily="18" charset="0"/>
                          </a:rPr>
                          <m:t>,</m:t>
                        </m:r>
                        <m:r>
                          <a:rPr lang="en-US" sz="5600" b="1" i="1" smtClean="0">
                            <a:solidFill>
                              <a:srgbClr val="002060"/>
                            </a:solidFill>
                            <a:latin typeface="Cambria Math" panose="02040503050406030204" pitchFamily="18" charset="0"/>
                            <a:ea typeface="Cambria Math" panose="02040503050406030204" pitchFamily="18" charset="0"/>
                          </a:rPr>
                          <m:t>𝒊𝒏</m:t>
                        </m:r>
                      </m:sub>
                    </m:sSub>
                    <m:r>
                      <a:rPr lang="en-US" sz="5600" b="1" i="1" smtClean="0">
                        <a:solidFill>
                          <a:srgbClr val="002060"/>
                        </a:solidFill>
                        <a:latin typeface="Cambria Math" panose="02040503050406030204" pitchFamily="18" charset="0"/>
                        <a:ea typeface="Cambria Math" panose="02040503050406030204" pitchFamily="18" charset="0"/>
                      </a:rPr>
                      <m:t>=</m:t>
                    </m:r>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𝑿</m:t>
                        </m:r>
                      </m:e>
                      <m:sub>
                        <m:r>
                          <a:rPr lang="en-US" sz="5600" b="1" i="1" smtClean="0">
                            <a:solidFill>
                              <a:srgbClr val="002060"/>
                            </a:solidFill>
                            <a:latin typeface="Cambria Math" panose="02040503050406030204" pitchFamily="18" charset="0"/>
                            <a:ea typeface="Cambria Math" panose="02040503050406030204" pitchFamily="18" charset="0"/>
                          </a:rPr>
                          <m:t>𝒊𝒏</m:t>
                        </m:r>
                      </m:sub>
                    </m:sSub>
                    <m:d>
                      <m:dPr>
                        <m:begChr m:val="["/>
                        <m:endChr m:val="]"/>
                        <m:ctrlPr>
                          <a:rPr lang="en-US" sz="5600" b="1" i="1" smtClean="0">
                            <a:solidFill>
                              <a:srgbClr val="002060"/>
                            </a:solidFill>
                            <a:latin typeface="Cambria Math" panose="02040503050406030204" pitchFamily="18" charset="0"/>
                            <a:ea typeface="Cambria Math" panose="02040503050406030204" pitchFamily="18" charset="0"/>
                          </a:rPr>
                        </m:ctrlPr>
                      </m:dPr>
                      <m:e>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𝒄</m:t>
                            </m:r>
                          </m:e>
                          <m:sub>
                            <m:r>
                              <a:rPr lang="en-US" sz="5600" b="1" i="1" smtClean="0">
                                <a:solidFill>
                                  <a:srgbClr val="002060"/>
                                </a:solidFill>
                                <a:latin typeface="Cambria Math" panose="02040503050406030204" pitchFamily="18" charset="0"/>
                                <a:ea typeface="Cambria Math" panose="02040503050406030204" pitchFamily="18" charset="0"/>
                              </a:rPr>
                              <m:t>𝟎</m:t>
                            </m:r>
                            <m:r>
                              <a:rPr lang="en-US" sz="5600" b="1" i="1" smtClean="0">
                                <a:solidFill>
                                  <a:srgbClr val="002060"/>
                                </a:solidFill>
                                <a:latin typeface="Cambria Math" panose="02040503050406030204" pitchFamily="18" charset="0"/>
                                <a:ea typeface="Cambria Math" panose="02040503050406030204" pitchFamily="18" charset="0"/>
                              </a:rPr>
                              <m:t>𝒊</m:t>
                            </m:r>
                          </m:sub>
                        </m:sSub>
                        <m:r>
                          <a:rPr lang="en-US" sz="5600" b="1" i="1" smtClean="0">
                            <a:solidFill>
                              <a:srgbClr val="002060"/>
                            </a:solidFill>
                            <a:latin typeface="Cambria Math" panose="02040503050406030204" pitchFamily="18" charset="0"/>
                            <a:ea typeface="Cambria Math" panose="02040503050406030204" pitchFamily="18" charset="0"/>
                          </a:rPr>
                          <m:t>:</m:t>
                        </m:r>
                        <m:sSub>
                          <m:sSubPr>
                            <m:ctrlPr>
                              <a:rPr lang="en-US" sz="5600" b="1" i="1" smtClean="0">
                                <a:solidFill>
                                  <a:srgbClr val="002060"/>
                                </a:solidFill>
                                <a:latin typeface="Cambria Math" panose="02040503050406030204" pitchFamily="18" charset="0"/>
                                <a:ea typeface="Cambria Math" panose="02040503050406030204" pitchFamily="18" charset="0"/>
                              </a:rPr>
                            </m:ctrlPr>
                          </m:sSubPr>
                          <m:e>
                            <m:r>
                              <a:rPr lang="en-US" sz="5600" b="1" i="1" smtClean="0">
                                <a:solidFill>
                                  <a:srgbClr val="002060"/>
                                </a:solidFill>
                                <a:latin typeface="Cambria Math" panose="02040503050406030204" pitchFamily="18" charset="0"/>
                                <a:ea typeface="Cambria Math" panose="02040503050406030204" pitchFamily="18" charset="0"/>
                              </a:rPr>
                              <m:t>𝒄</m:t>
                            </m:r>
                          </m:e>
                          <m:sub>
                            <m:r>
                              <a:rPr lang="en-US" sz="5600" b="1" i="1" smtClean="0">
                                <a:solidFill>
                                  <a:srgbClr val="002060"/>
                                </a:solidFill>
                                <a:latin typeface="Cambria Math" panose="02040503050406030204" pitchFamily="18" charset="0"/>
                                <a:ea typeface="Cambria Math" panose="02040503050406030204" pitchFamily="18" charset="0"/>
                              </a:rPr>
                              <m:t>𝟏</m:t>
                            </m:r>
                            <m:r>
                              <a:rPr lang="en-US" sz="5600" b="1" i="1" smtClean="0">
                                <a:solidFill>
                                  <a:srgbClr val="002060"/>
                                </a:solidFill>
                                <a:latin typeface="Cambria Math" panose="02040503050406030204" pitchFamily="18" charset="0"/>
                                <a:ea typeface="Cambria Math" panose="02040503050406030204" pitchFamily="18" charset="0"/>
                              </a:rPr>
                              <m:t>𝒊</m:t>
                            </m:r>
                          </m:sub>
                        </m:sSub>
                      </m:e>
                    </m:d>
                  </m:oMath>
                </a14:m>
                <a:r>
                  <a:rPr lang="en-US" sz="5600" b="1" i="1" dirty="0">
                    <a:solidFill>
                      <a:srgbClr val="002060"/>
                    </a:solidFill>
                    <a:latin typeface="Cambria Math" panose="02040503050406030204" pitchFamily="18" charset="0"/>
                    <a:ea typeface="Cambria Math" panose="02040503050406030204" pitchFamily="18" charset="0"/>
                  </a:rPr>
                  <a:t>   </a:t>
                </a:r>
                <a:r>
                  <a:rPr lang="en-US" sz="5600" dirty="0"/>
                  <a:t># batch feature matrix</a:t>
                </a:r>
                <a:endParaRPr lang="en-US" sz="5600" b="1" i="1" dirty="0">
                  <a:solidFill>
                    <a:srgbClr val="002060"/>
                  </a:solidFill>
                  <a:latin typeface="Cambria Math" panose="02040503050406030204" pitchFamily="18" charset="0"/>
                  <a:ea typeface="Cambria Math" panose="02040503050406030204" pitchFamily="18" charset="0"/>
                </a:endParaRPr>
              </a:p>
              <a:p>
                <a:pPr marL="457200" lvl="1" indent="0">
                  <a:lnSpc>
                    <a:spcPct val="120000"/>
                  </a:lnSpc>
                  <a:buNone/>
                </a:pPr>
                <a14:m>
                  <m:oMath xmlns:m="http://schemas.openxmlformats.org/officeDocument/2006/math">
                    <m:sSub>
                      <m:sSubPr>
                        <m:ctrlPr>
                          <a:rPr lang="en-US" sz="5600" b="1" i="1">
                            <a:solidFill>
                              <a:srgbClr val="002060"/>
                            </a:solidFill>
                            <a:latin typeface="Cambria Math" panose="02040503050406030204" pitchFamily="18" charset="0"/>
                            <a:ea typeface="Cambria Math" panose="02040503050406030204" pitchFamily="18" charset="0"/>
                          </a:rPr>
                        </m:ctrlPr>
                      </m:sSubPr>
                      <m:e>
                        <m:r>
                          <a:rPr lang="en-US" sz="5600" b="1" i="1">
                            <a:solidFill>
                              <a:srgbClr val="002060"/>
                            </a:solidFill>
                            <a:latin typeface="Cambria Math" panose="02040503050406030204" pitchFamily="18" charset="0"/>
                            <a:ea typeface="Cambria Math" panose="02040503050406030204" pitchFamily="18" charset="0"/>
                          </a:rPr>
                          <m:t>𝑿</m:t>
                        </m:r>
                      </m:e>
                      <m:sub>
                        <m:r>
                          <a:rPr lang="en-US" sz="5600" b="1" i="1">
                            <a:solidFill>
                              <a:srgbClr val="002060"/>
                            </a:solidFill>
                            <a:latin typeface="Cambria Math" panose="02040503050406030204" pitchFamily="18" charset="0"/>
                            <a:ea typeface="Cambria Math" panose="02040503050406030204" pitchFamily="18" charset="0"/>
                          </a:rPr>
                          <m:t>𝒃𝒂𝒕𝒄𝒉</m:t>
                        </m:r>
                        <m:r>
                          <a:rPr lang="en-US" sz="5600" b="1" i="1">
                            <a:solidFill>
                              <a:srgbClr val="002060"/>
                            </a:solidFill>
                            <a:latin typeface="Cambria Math" panose="02040503050406030204" pitchFamily="18" charset="0"/>
                            <a:ea typeface="Cambria Math" panose="02040503050406030204" pitchFamily="18" charset="0"/>
                          </a:rPr>
                          <m:t>,</m:t>
                        </m:r>
                        <m:r>
                          <a:rPr lang="en-US" sz="5600" b="1" i="1" smtClean="0">
                            <a:solidFill>
                              <a:srgbClr val="002060"/>
                            </a:solidFill>
                            <a:latin typeface="Cambria Math" panose="02040503050406030204" pitchFamily="18" charset="0"/>
                            <a:ea typeface="Cambria Math" panose="02040503050406030204" pitchFamily="18" charset="0"/>
                          </a:rPr>
                          <m:t>𝒐𝒖𝒕</m:t>
                        </m:r>
                      </m:sub>
                    </m:sSub>
                    <m:r>
                      <a:rPr lang="en-US" sz="5600" b="1" i="1">
                        <a:solidFill>
                          <a:srgbClr val="002060"/>
                        </a:solidFill>
                        <a:latin typeface="Cambria Math" panose="02040503050406030204" pitchFamily="18" charset="0"/>
                        <a:ea typeface="Cambria Math" panose="02040503050406030204" pitchFamily="18" charset="0"/>
                      </a:rPr>
                      <m:t>=</m:t>
                    </m:r>
                    <m:sSub>
                      <m:sSubPr>
                        <m:ctrlPr>
                          <a:rPr lang="en-US" sz="5600" b="1" i="1">
                            <a:solidFill>
                              <a:srgbClr val="002060"/>
                            </a:solidFill>
                            <a:latin typeface="Cambria Math" panose="02040503050406030204" pitchFamily="18" charset="0"/>
                            <a:ea typeface="Cambria Math" panose="02040503050406030204" pitchFamily="18" charset="0"/>
                          </a:rPr>
                        </m:ctrlPr>
                      </m:sSubPr>
                      <m:e>
                        <m:r>
                          <a:rPr lang="en-US" sz="5600" b="1" i="1">
                            <a:solidFill>
                              <a:srgbClr val="002060"/>
                            </a:solidFill>
                            <a:latin typeface="Cambria Math" panose="02040503050406030204" pitchFamily="18" charset="0"/>
                            <a:ea typeface="Cambria Math" panose="02040503050406030204" pitchFamily="18" charset="0"/>
                          </a:rPr>
                          <m:t>𝑿</m:t>
                        </m:r>
                      </m:e>
                      <m:sub>
                        <m:r>
                          <a:rPr lang="en-US" sz="5600" b="1" i="1" smtClean="0">
                            <a:solidFill>
                              <a:srgbClr val="002060"/>
                            </a:solidFill>
                            <a:latin typeface="Cambria Math" panose="02040503050406030204" pitchFamily="18" charset="0"/>
                            <a:ea typeface="Cambria Math" panose="02040503050406030204" pitchFamily="18" charset="0"/>
                          </a:rPr>
                          <m:t>𝒐𝒖𝒕</m:t>
                        </m:r>
                      </m:sub>
                    </m:sSub>
                    <m:d>
                      <m:dPr>
                        <m:begChr m:val="["/>
                        <m:endChr m:val="]"/>
                        <m:ctrlPr>
                          <a:rPr lang="en-US" sz="5600" b="1" i="1">
                            <a:solidFill>
                              <a:srgbClr val="002060"/>
                            </a:solidFill>
                            <a:latin typeface="Cambria Math" panose="02040503050406030204" pitchFamily="18" charset="0"/>
                            <a:ea typeface="Cambria Math" panose="02040503050406030204" pitchFamily="18" charset="0"/>
                          </a:rPr>
                        </m:ctrlPr>
                      </m:dPr>
                      <m:e>
                        <m:sSub>
                          <m:sSubPr>
                            <m:ctrlPr>
                              <a:rPr lang="en-US" sz="5600" b="1" i="1">
                                <a:solidFill>
                                  <a:srgbClr val="002060"/>
                                </a:solidFill>
                                <a:latin typeface="Cambria Math" panose="02040503050406030204" pitchFamily="18" charset="0"/>
                                <a:ea typeface="Cambria Math" panose="02040503050406030204" pitchFamily="18" charset="0"/>
                              </a:rPr>
                            </m:ctrlPr>
                          </m:sSubPr>
                          <m:e>
                            <m:r>
                              <a:rPr lang="en-US" sz="5600" b="1" i="1">
                                <a:solidFill>
                                  <a:srgbClr val="002060"/>
                                </a:solidFill>
                                <a:latin typeface="Cambria Math" panose="02040503050406030204" pitchFamily="18" charset="0"/>
                                <a:ea typeface="Cambria Math" panose="02040503050406030204" pitchFamily="18" charset="0"/>
                              </a:rPr>
                              <m:t>𝒄</m:t>
                            </m:r>
                          </m:e>
                          <m:sub>
                            <m:r>
                              <a:rPr lang="en-US" sz="5600" b="1" i="1">
                                <a:solidFill>
                                  <a:srgbClr val="002060"/>
                                </a:solidFill>
                                <a:latin typeface="Cambria Math" panose="02040503050406030204" pitchFamily="18" charset="0"/>
                                <a:ea typeface="Cambria Math" panose="02040503050406030204" pitchFamily="18" charset="0"/>
                              </a:rPr>
                              <m:t>𝟎</m:t>
                            </m:r>
                            <m:r>
                              <a:rPr lang="en-US" sz="5600" b="1" i="1">
                                <a:solidFill>
                                  <a:srgbClr val="002060"/>
                                </a:solidFill>
                                <a:latin typeface="Cambria Math" panose="02040503050406030204" pitchFamily="18" charset="0"/>
                                <a:ea typeface="Cambria Math" panose="02040503050406030204" pitchFamily="18" charset="0"/>
                              </a:rPr>
                              <m:t>𝒊</m:t>
                            </m:r>
                          </m:sub>
                        </m:sSub>
                        <m:r>
                          <a:rPr lang="en-US" sz="5600" b="1" i="1">
                            <a:solidFill>
                              <a:srgbClr val="002060"/>
                            </a:solidFill>
                            <a:latin typeface="Cambria Math" panose="02040503050406030204" pitchFamily="18" charset="0"/>
                            <a:ea typeface="Cambria Math" panose="02040503050406030204" pitchFamily="18" charset="0"/>
                          </a:rPr>
                          <m:t>:</m:t>
                        </m:r>
                        <m:sSub>
                          <m:sSubPr>
                            <m:ctrlPr>
                              <a:rPr lang="en-US" sz="5600" b="1" i="1">
                                <a:solidFill>
                                  <a:srgbClr val="002060"/>
                                </a:solidFill>
                                <a:latin typeface="Cambria Math" panose="02040503050406030204" pitchFamily="18" charset="0"/>
                                <a:ea typeface="Cambria Math" panose="02040503050406030204" pitchFamily="18" charset="0"/>
                              </a:rPr>
                            </m:ctrlPr>
                          </m:sSubPr>
                          <m:e>
                            <m:r>
                              <a:rPr lang="en-US" sz="5600" b="1" i="1">
                                <a:solidFill>
                                  <a:srgbClr val="002060"/>
                                </a:solidFill>
                                <a:latin typeface="Cambria Math" panose="02040503050406030204" pitchFamily="18" charset="0"/>
                                <a:ea typeface="Cambria Math" panose="02040503050406030204" pitchFamily="18" charset="0"/>
                              </a:rPr>
                              <m:t>𝒄</m:t>
                            </m:r>
                          </m:e>
                          <m:sub>
                            <m:r>
                              <a:rPr lang="en-US" sz="5600" b="1" i="1">
                                <a:solidFill>
                                  <a:srgbClr val="002060"/>
                                </a:solidFill>
                                <a:latin typeface="Cambria Math" panose="02040503050406030204" pitchFamily="18" charset="0"/>
                                <a:ea typeface="Cambria Math" panose="02040503050406030204" pitchFamily="18" charset="0"/>
                              </a:rPr>
                              <m:t>𝟏</m:t>
                            </m:r>
                            <m:r>
                              <a:rPr lang="en-US" sz="5600" b="1" i="1">
                                <a:solidFill>
                                  <a:srgbClr val="002060"/>
                                </a:solidFill>
                                <a:latin typeface="Cambria Math" panose="02040503050406030204" pitchFamily="18" charset="0"/>
                                <a:ea typeface="Cambria Math" panose="02040503050406030204" pitchFamily="18" charset="0"/>
                              </a:rPr>
                              <m:t>𝒊</m:t>
                            </m:r>
                          </m:sub>
                        </m:sSub>
                      </m:e>
                    </m:d>
                  </m:oMath>
                </a14:m>
                <a:r>
                  <a:rPr lang="en-US" sz="5600" dirty="0"/>
                  <a:t>  # batch labels</a:t>
                </a:r>
              </a:p>
              <a:p>
                <a:endParaRPr lang="en-US" dirty="0"/>
              </a:p>
              <a:p>
                <a:pPr marL="0" indent="0">
                  <a:buNone/>
                </a:pPr>
                <a:endParaRPr lang="en-US" dirty="0"/>
              </a:p>
              <a:p>
                <a:pPr marL="0" indent="0">
                  <a:buNone/>
                </a:pPr>
                <a:r>
                  <a:rPr lang="en-US" dirty="0"/>
                  <a:t>		</a:t>
                </a:r>
              </a:p>
            </p:txBody>
          </p:sp>
        </mc:Choice>
        <mc:Fallback>
          <p:sp>
            <p:nvSpPr>
              <p:cNvPr id="3" name="Content Placeholder 2">
                <a:extLst>
                  <a:ext uri="{FF2B5EF4-FFF2-40B4-BE49-F238E27FC236}">
                    <a16:creationId xmlns:a16="http://schemas.microsoft.com/office/drawing/2014/main" id="{37EE3863-333E-A04F-8025-182570DDE9E2}"/>
                  </a:ext>
                </a:extLst>
              </p:cNvPr>
              <p:cNvSpPr>
                <a:spLocks noGrp="1" noRot="1" noChangeAspect="1" noMove="1" noResize="1" noEditPoints="1" noAdjustHandles="1" noChangeArrowheads="1" noChangeShapeType="1" noTextEdit="1"/>
              </p:cNvSpPr>
              <p:nvPr>
                <p:ph idx="1"/>
              </p:nvPr>
            </p:nvSpPr>
            <p:spPr>
              <a:xfrm>
                <a:off x="438912" y="1202531"/>
                <a:ext cx="10914888" cy="3733197"/>
              </a:xfrm>
              <a:blipFill>
                <a:blip r:embed="rId2"/>
                <a:stretch>
                  <a:fillRect l="-581" t="-67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 name="Content Placeholder 2">
                <a:extLst>
                  <a:ext uri="{FF2B5EF4-FFF2-40B4-BE49-F238E27FC236}">
                    <a16:creationId xmlns:a16="http://schemas.microsoft.com/office/drawing/2014/main" id="{A75BDC63-3198-7F4E-864D-A49DEB136767}"/>
                  </a:ext>
                </a:extLst>
              </p:cNvPr>
              <p:cNvSpPr txBox="1">
                <a:spLocks/>
              </p:cNvSpPr>
              <p:nvPr/>
            </p:nvSpPr>
            <p:spPr>
              <a:xfrm>
                <a:off x="536956" y="4986528"/>
                <a:ext cx="10914888" cy="159207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Font typeface="Arial" panose="020B0604020202020204" pitchFamily="34" charset="0"/>
                  <a:buNone/>
                </a:pPr>
                <a:r>
                  <a:rPr lang="en-US" sz="2600" b="1" dirty="0"/>
                  <a:t>Implementation aspects</a:t>
                </a:r>
              </a:p>
              <a:p>
                <a:pPr>
                  <a:lnSpc>
                    <a:spcPct val="120000"/>
                  </a:lnSpc>
                </a:pPr>
                <a:r>
                  <a:rPr lang="en-US" sz="2300" dirty="0"/>
                  <a:t>Breaking the speaker data array into a chunked matrix is impractically slow using for loops</a:t>
                </a:r>
              </a:p>
              <a:p>
                <a:pPr>
                  <a:lnSpc>
                    <a:spcPct val="120000"/>
                  </a:lnSpc>
                </a:pPr>
                <a:r>
                  <a:rPr lang="en-US" sz="2300" dirty="0"/>
                  <a:t>A fast implementation is achieved using </a:t>
                </a:r>
                <a:r>
                  <a:rPr lang="en-US" sz="2300" dirty="0" err="1"/>
                  <a:t>numpy</a:t>
                </a:r>
                <a:endParaRPr lang="en-US" sz="2300" dirty="0"/>
              </a:p>
              <a:p>
                <a:pPr lvl="1">
                  <a:lnSpc>
                    <a:spcPct val="120000"/>
                  </a:lnSpc>
                </a:pPr>
                <a:r>
                  <a:rPr lang="en-US" sz="2300" dirty="0"/>
                  <a:t> </a:t>
                </a:r>
                <a14:m>
                  <m:oMath xmlns:m="http://schemas.openxmlformats.org/officeDocument/2006/math">
                    <m:r>
                      <a:rPr lang="en-US" sz="2300" b="1" i="1" smtClean="0">
                        <a:latin typeface="Cambria Math" panose="02040503050406030204" pitchFamily="18" charset="0"/>
                      </a:rPr>
                      <m:t>𝒂𝒔</m:t>
                    </m:r>
                    <m:r>
                      <a:rPr lang="en-US" sz="2300" b="1" i="1" smtClean="0">
                        <a:latin typeface="Cambria Math" panose="02040503050406030204" pitchFamily="18" charset="0"/>
                      </a:rPr>
                      <m:t>_</m:t>
                    </m:r>
                    <m:r>
                      <a:rPr lang="en-US" sz="2300" b="1" i="1" smtClean="0">
                        <a:latin typeface="Cambria Math" panose="02040503050406030204" pitchFamily="18" charset="0"/>
                      </a:rPr>
                      <m:t>𝒔𝒕𝒓𝒊𝒅𝒆𝒅</m:t>
                    </m:r>
                  </m:oMath>
                </a14:m>
                <a:r>
                  <a:rPr lang="en-US" sz="2300" dirty="0"/>
                  <a:t> used for l/r overlap and </a:t>
                </a:r>
                <a14:m>
                  <m:oMath xmlns:m="http://schemas.openxmlformats.org/officeDocument/2006/math">
                    <m:r>
                      <a:rPr lang="en-US" sz="2300" b="1" i="1" smtClean="0">
                        <a:latin typeface="Cambria Math" panose="02040503050406030204" pitchFamily="18" charset="0"/>
                      </a:rPr>
                      <m:t>𝒓𝒆𝒔𝒉𝒂𝒑𝒆</m:t>
                    </m:r>
                  </m:oMath>
                </a14:m>
                <a:r>
                  <a:rPr lang="en-US" sz="2300" dirty="0"/>
                  <a:t> used for no overlap</a:t>
                </a:r>
              </a:p>
              <a:p>
                <a:pPr>
                  <a:lnSpc>
                    <a:spcPct val="120000"/>
                  </a:lnSpc>
                </a:pPr>
                <a:endParaRPr lang="en-US" sz="7200" dirty="0"/>
              </a:p>
            </p:txBody>
          </p:sp>
        </mc:Choice>
        <mc:Fallback>
          <p:sp>
            <p:nvSpPr>
              <p:cNvPr id="4" name="Content Placeholder 2">
                <a:extLst>
                  <a:ext uri="{FF2B5EF4-FFF2-40B4-BE49-F238E27FC236}">
                    <a16:creationId xmlns:a16="http://schemas.microsoft.com/office/drawing/2014/main" id="{A75BDC63-3198-7F4E-864D-A49DEB136767}"/>
                  </a:ext>
                </a:extLst>
              </p:cNvPr>
              <p:cNvSpPr txBox="1">
                <a:spLocks noRot="1" noChangeAspect="1" noMove="1" noResize="1" noEditPoints="1" noAdjustHandles="1" noChangeArrowheads="1" noChangeShapeType="1" noTextEdit="1"/>
              </p:cNvSpPr>
              <p:nvPr/>
            </p:nvSpPr>
            <p:spPr>
              <a:xfrm>
                <a:off x="536956" y="4986528"/>
                <a:ext cx="10914888" cy="1592072"/>
              </a:xfrm>
              <a:prstGeom prst="rect">
                <a:avLst/>
              </a:prstGeom>
              <a:blipFill>
                <a:blip r:embed="rId3"/>
                <a:stretch>
                  <a:fillRect l="-465" t="-1587" b="-2381"/>
                </a:stretch>
              </a:blipFill>
            </p:spPr>
            <p:txBody>
              <a:bodyPr/>
              <a:lstStyle/>
              <a:p>
                <a:r>
                  <a:rPr lang="en-US">
                    <a:noFill/>
                  </a:rPr>
                  <a:t> </a:t>
                </a:r>
              </a:p>
            </p:txBody>
          </p:sp>
        </mc:Fallback>
      </mc:AlternateContent>
    </p:spTree>
    <p:extLst>
      <p:ext uri="{BB962C8B-B14F-4D97-AF65-F5344CB8AC3E}">
        <p14:creationId xmlns:p14="http://schemas.microsoft.com/office/powerpoint/2010/main" val="3918505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D5C34-9048-B34F-B591-EBAB554C3A8A}"/>
              </a:ext>
            </a:extLst>
          </p:cNvPr>
          <p:cNvSpPr>
            <a:spLocks noGrp="1"/>
          </p:cNvSpPr>
          <p:nvPr>
            <p:ph type="title"/>
          </p:nvPr>
        </p:nvSpPr>
        <p:spPr>
          <a:xfrm>
            <a:off x="443602" y="186033"/>
            <a:ext cx="10515600" cy="1325563"/>
          </a:xfrm>
        </p:spPr>
        <p:txBody>
          <a:bodyPr/>
          <a:lstStyle/>
          <a:p>
            <a:r>
              <a:rPr lang="en-US" dirty="0"/>
              <a:t>Example Network Architecture (5 layers)</a:t>
            </a:r>
          </a:p>
        </p:txBody>
      </p:sp>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B57E04BA-B7BB-3548-863F-229E32BCE520}"/>
                  </a:ext>
                </a:extLst>
              </p:cNvPr>
              <p:cNvSpPr txBox="1"/>
              <p:nvPr/>
            </p:nvSpPr>
            <p:spPr>
              <a:xfrm rot="16200000">
                <a:off x="1092872" y="3183132"/>
                <a:ext cx="3344955" cy="491738"/>
              </a:xfrm>
              <a:prstGeom prst="rect">
                <a:avLst/>
              </a:prstGeom>
              <a:solidFill>
                <a:schemeClr val="accent6">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𝑐h𝑢𝑛𝑘</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𝑙𝑒𝑓𝑡</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𝑟𝑖𝑔h𝑡</m:t>
                          </m:r>
                        </m:sub>
                      </m:sSub>
                    </m:oMath>
                  </m:oMathPara>
                </a14:m>
                <a:endParaRPr lang="en-US" sz="2400" dirty="0"/>
              </a:p>
            </p:txBody>
          </p:sp>
        </mc:Choice>
        <mc:Fallback>
          <p:sp>
            <p:nvSpPr>
              <p:cNvPr id="19" name="TextBox 18">
                <a:extLst>
                  <a:ext uri="{FF2B5EF4-FFF2-40B4-BE49-F238E27FC236}">
                    <a16:creationId xmlns:a16="http://schemas.microsoft.com/office/drawing/2014/main" id="{B57E04BA-B7BB-3548-863F-229E32BCE520}"/>
                  </a:ext>
                </a:extLst>
              </p:cNvPr>
              <p:cNvSpPr txBox="1">
                <a:spLocks noRot="1" noChangeAspect="1" noMove="1" noResize="1" noEditPoints="1" noAdjustHandles="1" noChangeArrowheads="1" noChangeShapeType="1" noTextEdit="1"/>
              </p:cNvSpPr>
              <p:nvPr/>
            </p:nvSpPr>
            <p:spPr>
              <a:xfrm rot="16200000">
                <a:off x="1092872" y="3183132"/>
                <a:ext cx="3344955" cy="491738"/>
              </a:xfrm>
              <a:prstGeom prst="rect">
                <a:avLst/>
              </a:prstGeom>
              <a:blipFill>
                <a:blip r:embed="rId2"/>
                <a:stretch>
                  <a:fillRect r="-7317"/>
                </a:stretch>
              </a:blipFill>
              <a:ln>
                <a:solidFill>
                  <a:schemeClr val="tx1">
                    <a:lumMod val="85000"/>
                    <a:lumOff val="15000"/>
                  </a:schemeClr>
                </a:solidFill>
              </a:ln>
            </p:spPr>
            <p:txBody>
              <a:bodyPr/>
              <a:lstStyle/>
              <a:p>
                <a:r>
                  <a:rPr lang="en-US">
                    <a:noFill/>
                  </a:rPr>
                  <a:t> </a:t>
                </a:r>
              </a:p>
            </p:txBody>
          </p:sp>
        </mc:Fallback>
      </mc:AlternateContent>
      <p:sp>
        <p:nvSpPr>
          <p:cNvPr id="22" name="Down Arrow 21">
            <a:extLst>
              <a:ext uri="{FF2B5EF4-FFF2-40B4-BE49-F238E27FC236}">
                <a16:creationId xmlns:a16="http://schemas.microsoft.com/office/drawing/2014/main" id="{361BC8CA-9225-CC46-BD30-20B27DE159D9}"/>
              </a:ext>
            </a:extLst>
          </p:cNvPr>
          <p:cNvSpPr/>
          <p:nvPr/>
        </p:nvSpPr>
        <p:spPr>
          <a:xfrm rot="16200000">
            <a:off x="3065533" y="3255020"/>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DD6A765D-66FE-6246-9FA3-B03775FF1AFA}"/>
                  </a:ext>
                </a:extLst>
              </p:cNvPr>
              <p:cNvSpPr txBox="1"/>
              <p:nvPr/>
            </p:nvSpPr>
            <p:spPr>
              <a:xfrm rot="16200000">
                <a:off x="2821549" y="3191635"/>
                <a:ext cx="1612429" cy="461665"/>
              </a:xfrm>
              <a:prstGeom prst="rect">
                <a:avLst/>
              </a:prstGeom>
              <a:solidFill>
                <a:schemeClr val="accent6">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𝑐h𝑢𝑛𝑘</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h</m:t>
                          </m:r>
                        </m:e>
                        <m:sub>
                          <m:r>
                            <a:rPr lang="en-US" sz="2400" b="0" i="1" smtClean="0">
                              <a:latin typeface="Cambria Math" panose="02040503050406030204" pitchFamily="18" charset="0"/>
                            </a:rPr>
                            <m:t>1</m:t>
                          </m:r>
                        </m:sub>
                      </m:sSub>
                    </m:oMath>
                  </m:oMathPara>
                </a14:m>
                <a:endParaRPr lang="en-US" sz="2400" dirty="0"/>
              </a:p>
            </p:txBody>
          </p:sp>
        </mc:Choice>
        <mc:Fallback>
          <p:sp>
            <p:nvSpPr>
              <p:cNvPr id="24" name="TextBox 23">
                <a:extLst>
                  <a:ext uri="{FF2B5EF4-FFF2-40B4-BE49-F238E27FC236}">
                    <a16:creationId xmlns:a16="http://schemas.microsoft.com/office/drawing/2014/main" id="{DD6A765D-66FE-6246-9FA3-B03775FF1AFA}"/>
                  </a:ext>
                </a:extLst>
              </p:cNvPr>
              <p:cNvSpPr txBox="1">
                <a:spLocks noRot="1" noChangeAspect="1" noMove="1" noResize="1" noEditPoints="1" noAdjustHandles="1" noChangeArrowheads="1" noChangeShapeType="1" noTextEdit="1"/>
              </p:cNvSpPr>
              <p:nvPr/>
            </p:nvSpPr>
            <p:spPr>
              <a:xfrm rot="16200000">
                <a:off x="2821549" y="3191635"/>
                <a:ext cx="1612429" cy="461665"/>
              </a:xfrm>
              <a:prstGeom prst="rect">
                <a:avLst/>
              </a:prstGeom>
              <a:blipFill>
                <a:blip r:embed="rId3"/>
                <a:stretch>
                  <a:fillRect r="-12821"/>
                </a:stretch>
              </a:blipFill>
              <a:ln>
                <a:solidFill>
                  <a:schemeClr val="tx1">
                    <a:lumMod val="85000"/>
                    <a:lumOff val="15000"/>
                  </a:schemeClr>
                </a:solidFill>
              </a:ln>
            </p:spPr>
            <p:txBody>
              <a:bodyPr/>
              <a:lstStyle/>
              <a:p>
                <a:r>
                  <a:rPr lang="en-US">
                    <a:noFill/>
                  </a:rPr>
                  <a:t> </a:t>
                </a:r>
              </a:p>
            </p:txBody>
          </p:sp>
        </mc:Fallback>
      </mc:AlternateContent>
      <p:sp>
        <p:nvSpPr>
          <p:cNvPr id="26" name="Down Arrow 25">
            <a:extLst>
              <a:ext uri="{FF2B5EF4-FFF2-40B4-BE49-F238E27FC236}">
                <a16:creationId xmlns:a16="http://schemas.microsoft.com/office/drawing/2014/main" id="{3738201A-B037-FA45-B575-E7974765A940}"/>
              </a:ext>
            </a:extLst>
          </p:cNvPr>
          <p:cNvSpPr/>
          <p:nvPr/>
        </p:nvSpPr>
        <p:spPr>
          <a:xfrm rot="16200000">
            <a:off x="3894985" y="3260246"/>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27" name="TextBox 26">
                <a:extLst>
                  <a:ext uri="{FF2B5EF4-FFF2-40B4-BE49-F238E27FC236}">
                    <a16:creationId xmlns:a16="http://schemas.microsoft.com/office/drawing/2014/main" id="{6E976816-5675-2341-AA1F-B33D139D6DEA}"/>
                  </a:ext>
                </a:extLst>
              </p:cNvPr>
              <p:cNvSpPr txBox="1"/>
              <p:nvPr/>
            </p:nvSpPr>
            <p:spPr>
              <a:xfrm rot="16200000">
                <a:off x="3972791" y="3157074"/>
                <a:ext cx="982577" cy="461665"/>
              </a:xfrm>
              <a:prstGeom prst="rect">
                <a:avLst/>
              </a:prstGeom>
              <a:solidFill>
                <a:schemeClr val="accent5">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𝑅𝑒𝐿𝑈</m:t>
                      </m:r>
                    </m:oMath>
                  </m:oMathPara>
                </a14:m>
                <a:endParaRPr lang="en-US" sz="2400" dirty="0"/>
              </a:p>
            </p:txBody>
          </p:sp>
        </mc:Choice>
        <mc:Fallback>
          <p:sp>
            <p:nvSpPr>
              <p:cNvPr id="27" name="TextBox 26">
                <a:extLst>
                  <a:ext uri="{FF2B5EF4-FFF2-40B4-BE49-F238E27FC236}">
                    <a16:creationId xmlns:a16="http://schemas.microsoft.com/office/drawing/2014/main" id="{6E976816-5675-2341-AA1F-B33D139D6DEA}"/>
                  </a:ext>
                </a:extLst>
              </p:cNvPr>
              <p:cNvSpPr txBox="1">
                <a:spLocks noRot="1" noChangeAspect="1" noMove="1" noResize="1" noEditPoints="1" noAdjustHandles="1" noChangeArrowheads="1" noChangeShapeType="1" noTextEdit="1"/>
              </p:cNvSpPr>
              <p:nvPr/>
            </p:nvSpPr>
            <p:spPr>
              <a:xfrm rot="16200000">
                <a:off x="3972791" y="3157074"/>
                <a:ext cx="982577" cy="461665"/>
              </a:xfrm>
              <a:prstGeom prst="rect">
                <a:avLst/>
              </a:prstGeom>
              <a:blipFill>
                <a:blip r:embed="rId4"/>
                <a:stretch>
                  <a:fillRect/>
                </a:stretch>
              </a:blipFill>
              <a:ln>
                <a:solidFill>
                  <a:schemeClr val="tx1">
                    <a:lumMod val="85000"/>
                    <a:lumOff val="15000"/>
                  </a:schemeClr>
                </a:solidFill>
              </a:ln>
            </p:spPr>
            <p:txBody>
              <a:bodyPr/>
              <a:lstStyle/>
              <a:p>
                <a:r>
                  <a:rPr lang="en-US">
                    <a:noFill/>
                  </a:rPr>
                  <a:t> </a:t>
                </a:r>
              </a:p>
            </p:txBody>
          </p:sp>
        </mc:Fallback>
      </mc:AlternateContent>
      <p:sp>
        <p:nvSpPr>
          <p:cNvPr id="28" name="Down Arrow 27">
            <a:extLst>
              <a:ext uri="{FF2B5EF4-FFF2-40B4-BE49-F238E27FC236}">
                <a16:creationId xmlns:a16="http://schemas.microsoft.com/office/drawing/2014/main" id="{665264CA-D525-864A-98AB-A25F5FDFB0BB}"/>
              </a:ext>
            </a:extLst>
          </p:cNvPr>
          <p:cNvSpPr/>
          <p:nvPr/>
        </p:nvSpPr>
        <p:spPr>
          <a:xfrm rot="16200000">
            <a:off x="4762710" y="3248488"/>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0" name="TextBox 29">
                <a:extLst>
                  <a:ext uri="{FF2B5EF4-FFF2-40B4-BE49-F238E27FC236}">
                    <a16:creationId xmlns:a16="http://schemas.microsoft.com/office/drawing/2014/main" id="{5C00E6F0-4E81-5D48-8EDC-DFE15F0FACB4}"/>
                  </a:ext>
                </a:extLst>
              </p:cNvPr>
              <p:cNvSpPr txBox="1"/>
              <p:nvPr/>
            </p:nvSpPr>
            <p:spPr>
              <a:xfrm rot="16200000">
                <a:off x="4255988" y="3198167"/>
                <a:ext cx="2181816" cy="461665"/>
              </a:xfrm>
              <a:prstGeom prst="rect">
                <a:avLst/>
              </a:prstGeom>
              <a:solidFill>
                <a:schemeClr val="accent6">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𝑐h𝑢𝑛𝑘</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h</m:t>
                          </m:r>
                        </m:e>
                        <m:sub>
                          <m:r>
                            <a:rPr lang="en-US" sz="2400" b="0" i="1" smtClean="0">
                              <a:latin typeface="Cambria Math" panose="02040503050406030204" pitchFamily="18" charset="0"/>
                            </a:rPr>
                            <m:t>𝑙𝑎𝑡𝑒𝑛𝑡</m:t>
                          </m:r>
                        </m:sub>
                      </m:sSub>
                    </m:oMath>
                  </m:oMathPara>
                </a14:m>
                <a:endParaRPr lang="en-US" sz="2400" dirty="0"/>
              </a:p>
            </p:txBody>
          </p:sp>
        </mc:Choice>
        <mc:Fallback>
          <p:sp>
            <p:nvSpPr>
              <p:cNvPr id="30" name="TextBox 29">
                <a:extLst>
                  <a:ext uri="{FF2B5EF4-FFF2-40B4-BE49-F238E27FC236}">
                    <a16:creationId xmlns:a16="http://schemas.microsoft.com/office/drawing/2014/main" id="{5C00E6F0-4E81-5D48-8EDC-DFE15F0FACB4}"/>
                  </a:ext>
                </a:extLst>
              </p:cNvPr>
              <p:cNvSpPr txBox="1">
                <a:spLocks noRot="1" noChangeAspect="1" noMove="1" noResize="1" noEditPoints="1" noAdjustHandles="1" noChangeArrowheads="1" noChangeShapeType="1" noTextEdit="1"/>
              </p:cNvSpPr>
              <p:nvPr/>
            </p:nvSpPr>
            <p:spPr>
              <a:xfrm rot="16200000">
                <a:off x="4255988" y="3198167"/>
                <a:ext cx="2181816" cy="461665"/>
              </a:xfrm>
              <a:prstGeom prst="rect">
                <a:avLst/>
              </a:prstGeom>
              <a:blipFill>
                <a:blip r:embed="rId5"/>
                <a:stretch>
                  <a:fillRect r="-13158"/>
                </a:stretch>
              </a:blipFill>
              <a:ln>
                <a:solidFill>
                  <a:schemeClr val="tx1">
                    <a:lumMod val="85000"/>
                    <a:lumOff val="15000"/>
                  </a:schemeClr>
                </a:solidFill>
              </a:ln>
            </p:spPr>
            <p:txBody>
              <a:bodyPr/>
              <a:lstStyle/>
              <a:p>
                <a:r>
                  <a:rPr lang="en-US">
                    <a:noFill/>
                  </a:rPr>
                  <a:t> </a:t>
                </a:r>
              </a:p>
            </p:txBody>
          </p:sp>
        </mc:Fallback>
      </mc:AlternateContent>
      <p:sp>
        <p:nvSpPr>
          <p:cNvPr id="32" name="Down Arrow 31">
            <a:extLst>
              <a:ext uri="{FF2B5EF4-FFF2-40B4-BE49-F238E27FC236}">
                <a16:creationId xmlns:a16="http://schemas.microsoft.com/office/drawing/2014/main" id="{F01DF5E1-8689-BD45-BC52-46F38F8E3F1E}"/>
              </a:ext>
            </a:extLst>
          </p:cNvPr>
          <p:cNvSpPr/>
          <p:nvPr/>
        </p:nvSpPr>
        <p:spPr>
          <a:xfrm rot="16200000">
            <a:off x="5614114" y="3266778"/>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3" name="TextBox 32">
                <a:extLst>
                  <a:ext uri="{FF2B5EF4-FFF2-40B4-BE49-F238E27FC236}">
                    <a16:creationId xmlns:a16="http://schemas.microsoft.com/office/drawing/2014/main" id="{BA4D687B-A5DB-1449-897A-ED3A04258784}"/>
                  </a:ext>
                </a:extLst>
              </p:cNvPr>
              <p:cNvSpPr txBox="1"/>
              <p:nvPr/>
            </p:nvSpPr>
            <p:spPr>
              <a:xfrm rot="16200000">
                <a:off x="5691920" y="3163606"/>
                <a:ext cx="982577" cy="461665"/>
              </a:xfrm>
              <a:prstGeom prst="rect">
                <a:avLst/>
              </a:prstGeom>
              <a:solidFill>
                <a:schemeClr val="accent5">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𝑅𝑒𝐿𝑈</m:t>
                      </m:r>
                    </m:oMath>
                  </m:oMathPara>
                </a14:m>
                <a:endParaRPr lang="en-US" sz="2400" dirty="0"/>
              </a:p>
            </p:txBody>
          </p:sp>
        </mc:Choice>
        <mc:Fallback>
          <p:sp>
            <p:nvSpPr>
              <p:cNvPr id="33" name="TextBox 32">
                <a:extLst>
                  <a:ext uri="{FF2B5EF4-FFF2-40B4-BE49-F238E27FC236}">
                    <a16:creationId xmlns:a16="http://schemas.microsoft.com/office/drawing/2014/main" id="{BA4D687B-A5DB-1449-897A-ED3A04258784}"/>
                  </a:ext>
                </a:extLst>
              </p:cNvPr>
              <p:cNvSpPr txBox="1">
                <a:spLocks noRot="1" noChangeAspect="1" noMove="1" noResize="1" noEditPoints="1" noAdjustHandles="1" noChangeArrowheads="1" noChangeShapeType="1" noTextEdit="1"/>
              </p:cNvSpPr>
              <p:nvPr/>
            </p:nvSpPr>
            <p:spPr>
              <a:xfrm rot="16200000">
                <a:off x="5691920" y="3163606"/>
                <a:ext cx="982577" cy="461665"/>
              </a:xfrm>
              <a:prstGeom prst="rect">
                <a:avLst/>
              </a:prstGeom>
              <a:blipFill>
                <a:blip r:embed="rId6"/>
                <a:stretch>
                  <a:fillRect/>
                </a:stretch>
              </a:blipFill>
              <a:ln>
                <a:solidFill>
                  <a:schemeClr val="tx1">
                    <a:lumMod val="85000"/>
                    <a:lumOff val="15000"/>
                  </a:schemeClr>
                </a:solidFill>
              </a:ln>
            </p:spPr>
            <p:txBody>
              <a:bodyPr/>
              <a:lstStyle/>
              <a:p>
                <a:r>
                  <a:rPr lang="en-US">
                    <a:noFill/>
                  </a:rPr>
                  <a:t> </a:t>
                </a:r>
              </a:p>
            </p:txBody>
          </p:sp>
        </mc:Fallback>
      </mc:AlternateContent>
      <p:sp>
        <p:nvSpPr>
          <p:cNvPr id="34" name="Down Arrow 33">
            <a:extLst>
              <a:ext uri="{FF2B5EF4-FFF2-40B4-BE49-F238E27FC236}">
                <a16:creationId xmlns:a16="http://schemas.microsoft.com/office/drawing/2014/main" id="{1DD19434-8691-6548-A6A6-FDA53DB9B9F9}"/>
              </a:ext>
            </a:extLst>
          </p:cNvPr>
          <p:cNvSpPr/>
          <p:nvPr/>
        </p:nvSpPr>
        <p:spPr>
          <a:xfrm rot="16200000">
            <a:off x="6481839" y="3255020"/>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5" name="TextBox 34">
                <a:extLst>
                  <a:ext uri="{FF2B5EF4-FFF2-40B4-BE49-F238E27FC236}">
                    <a16:creationId xmlns:a16="http://schemas.microsoft.com/office/drawing/2014/main" id="{4E6668C2-5F4D-094C-80B0-844BFA8DC68F}"/>
                  </a:ext>
                </a:extLst>
              </p:cNvPr>
              <p:cNvSpPr txBox="1"/>
              <p:nvPr/>
            </p:nvSpPr>
            <p:spPr>
              <a:xfrm rot="16200000">
                <a:off x="6209748" y="3191634"/>
                <a:ext cx="1619546" cy="461665"/>
              </a:xfrm>
              <a:prstGeom prst="rect">
                <a:avLst/>
              </a:prstGeom>
              <a:solidFill>
                <a:schemeClr val="accent6">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𝑐h𝑢𝑛𝑘</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h</m:t>
                          </m:r>
                        </m:e>
                        <m:sub>
                          <m:r>
                            <a:rPr lang="en-US" sz="2400" b="0" i="1" smtClean="0">
                              <a:latin typeface="Cambria Math" panose="02040503050406030204" pitchFamily="18" charset="0"/>
                            </a:rPr>
                            <m:t>2</m:t>
                          </m:r>
                        </m:sub>
                      </m:sSub>
                    </m:oMath>
                  </m:oMathPara>
                </a14:m>
                <a:endParaRPr lang="en-US" sz="2400" dirty="0"/>
              </a:p>
            </p:txBody>
          </p:sp>
        </mc:Choice>
        <mc:Fallback>
          <p:sp>
            <p:nvSpPr>
              <p:cNvPr id="35" name="TextBox 34">
                <a:extLst>
                  <a:ext uri="{FF2B5EF4-FFF2-40B4-BE49-F238E27FC236}">
                    <a16:creationId xmlns:a16="http://schemas.microsoft.com/office/drawing/2014/main" id="{4E6668C2-5F4D-094C-80B0-844BFA8DC68F}"/>
                  </a:ext>
                </a:extLst>
              </p:cNvPr>
              <p:cNvSpPr txBox="1">
                <a:spLocks noRot="1" noChangeAspect="1" noMove="1" noResize="1" noEditPoints="1" noAdjustHandles="1" noChangeArrowheads="1" noChangeShapeType="1" noTextEdit="1"/>
              </p:cNvSpPr>
              <p:nvPr/>
            </p:nvSpPr>
            <p:spPr>
              <a:xfrm rot="16200000">
                <a:off x="6209748" y="3191634"/>
                <a:ext cx="1619546" cy="461665"/>
              </a:xfrm>
              <a:prstGeom prst="rect">
                <a:avLst/>
              </a:prstGeom>
              <a:blipFill>
                <a:blip r:embed="rId7"/>
                <a:stretch>
                  <a:fillRect r="-13158"/>
                </a:stretch>
              </a:blipFill>
              <a:ln>
                <a:solidFill>
                  <a:schemeClr val="tx1">
                    <a:lumMod val="85000"/>
                    <a:lumOff val="15000"/>
                  </a:schemeClr>
                </a:solidFill>
              </a:ln>
            </p:spPr>
            <p:txBody>
              <a:bodyPr/>
              <a:lstStyle/>
              <a:p>
                <a:r>
                  <a:rPr lang="en-US">
                    <a:noFill/>
                  </a:rPr>
                  <a:t> </a:t>
                </a:r>
              </a:p>
            </p:txBody>
          </p:sp>
        </mc:Fallback>
      </mc:AlternateContent>
      <p:sp>
        <p:nvSpPr>
          <p:cNvPr id="36" name="Down Arrow 35">
            <a:extLst>
              <a:ext uri="{FF2B5EF4-FFF2-40B4-BE49-F238E27FC236}">
                <a16:creationId xmlns:a16="http://schemas.microsoft.com/office/drawing/2014/main" id="{EB83994A-6EA4-A640-B93A-C7604B871AD8}"/>
              </a:ext>
            </a:extLst>
          </p:cNvPr>
          <p:cNvSpPr/>
          <p:nvPr/>
        </p:nvSpPr>
        <p:spPr>
          <a:xfrm rot="16200000">
            <a:off x="7286742" y="3260245"/>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7" name="TextBox 36">
                <a:extLst>
                  <a:ext uri="{FF2B5EF4-FFF2-40B4-BE49-F238E27FC236}">
                    <a16:creationId xmlns:a16="http://schemas.microsoft.com/office/drawing/2014/main" id="{426905E8-6372-1043-8DF8-C1102244BC8B}"/>
                  </a:ext>
                </a:extLst>
              </p:cNvPr>
              <p:cNvSpPr txBox="1"/>
              <p:nvPr/>
            </p:nvSpPr>
            <p:spPr>
              <a:xfrm rot="16200000">
                <a:off x="9039004" y="3177893"/>
                <a:ext cx="1167627" cy="461665"/>
              </a:xfrm>
              <a:prstGeom prst="rect">
                <a:avLst/>
              </a:prstGeom>
              <a:solidFill>
                <a:schemeClr val="accent2">
                  <a:lumMod val="40000"/>
                  <a:lumOff val="6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𝐿𝑖𝑛𝑒𝑎𝑟</m:t>
                      </m:r>
                    </m:oMath>
                  </m:oMathPara>
                </a14:m>
                <a:endParaRPr lang="en-US" sz="2400" dirty="0"/>
              </a:p>
            </p:txBody>
          </p:sp>
        </mc:Choice>
        <mc:Fallback>
          <p:sp>
            <p:nvSpPr>
              <p:cNvPr id="37" name="TextBox 36">
                <a:extLst>
                  <a:ext uri="{FF2B5EF4-FFF2-40B4-BE49-F238E27FC236}">
                    <a16:creationId xmlns:a16="http://schemas.microsoft.com/office/drawing/2014/main" id="{426905E8-6372-1043-8DF8-C1102244BC8B}"/>
                  </a:ext>
                </a:extLst>
              </p:cNvPr>
              <p:cNvSpPr txBox="1">
                <a:spLocks noRot="1" noChangeAspect="1" noMove="1" noResize="1" noEditPoints="1" noAdjustHandles="1" noChangeArrowheads="1" noChangeShapeType="1" noTextEdit="1"/>
              </p:cNvSpPr>
              <p:nvPr/>
            </p:nvSpPr>
            <p:spPr>
              <a:xfrm rot="16200000">
                <a:off x="9039004" y="3177893"/>
                <a:ext cx="1167627" cy="461665"/>
              </a:xfrm>
              <a:prstGeom prst="rect">
                <a:avLst/>
              </a:prstGeom>
              <a:blipFill>
                <a:blip r:embed="rId8"/>
                <a:stretch>
                  <a:fillRect/>
                </a:stretch>
              </a:blipFill>
              <a:ln>
                <a:solidFill>
                  <a:schemeClr val="tx1">
                    <a:lumMod val="85000"/>
                    <a:lumOff val="15000"/>
                  </a:schemeClr>
                </a:solidFill>
              </a:ln>
            </p:spPr>
            <p:txBody>
              <a:bodyPr/>
              <a:lstStyle/>
              <a:p>
                <a:r>
                  <a:rPr lang="en-US">
                    <a:noFill/>
                  </a:rPr>
                  <a:t> </a:t>
                </a:r>
              </a:p>
            </p:txBody>
          </p:sp>
        </mc:Fallback>
      </mc:AlternateContent>
      <p:sp>
        <p:nvSpPr>
          <p:cNvPr id="38" name="Down Arrow 37">
            <a:extLst>
              <a:ext uri="{FF2B5EF4-FFF2-40B4-BE49-F238E27FC236}">
                <a16:creationId xmlns:a16="http://schemas.microsoft.com/office/drawing/2014/main" id="{5E359D01-54C5-664C-AF1D-EB0CD6CB78E4}"/>
              </a:ext>
            </a:extLst>
          </p:cNvPr>
          <p:cNvSpPr/>
          <p:nvPr/>
        </p:nvSpPr>
        <p:spPr>
          <a:xfrm rot="16200000">
            <a:off x="8154467" y="3248487"/>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9" name="TextBox 38">
                <a:extLst>
                  <a:ext uri="{FF2B5EF4-FFF2-40B4-BE49-F238E27FC236}">
                    <a16:creationId xmlns:a16="http://schemas.microsoft.com/office/drawing/2014/main" id="{9150D516-66FA-394A-BAE2-131B384E7BE1}"/>
                  </a:ext>
                </a:extLst>
              </p:cNvPr>
              <p:cNvSpPr txBox="1"/>
              <p:nvPr/>
            </p:nvSpPr>
            <p:spPr>
              <a:xfrm rot="16200000">
                <a:off x="8158388" y="3157072"/>
                <a:ext cx="1154740" cy="461665"/>
              </a:xfrm>
              <a:prstGeom prst="rect">
                <a:avLst/>
              </a:prstGeom>
              <a:solidFill>
                <a:schemeClr val="accent6">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𝑁</m:t>
                          </m:r>
                        </m:e>
                        <m:sub>
                          <m:r>
                            <a:rPr lang="en-US" sz="2400" b="0" i="1" smtClean="0">
                              <a:latin typeface="Cambria Math" panose="02040503050406030204" pitchFamily="18" charset="0"/>
                            </a:rPr>
                            <m:t>𝑐h𝑢𝑛𝑘</m:t>
                          </m:r>
                        </m:sub>
                      </m:sSub>
                    </m:oMath>
                  </m:oMathPara>
                </a14:m>
                <a:endParaRPr lang="en-US" sz="2400" dirty="0"/>
              </a:p>
            </p:txBody>
          </p:sp>
        </mc:Choice>
        <mc:Fallback>
          <p:sp>
            <p:nvSpPr>
              <p:cNvPr id="39" name="TextBox 38">
                <a:extLst>
                  <a:ext uri="{FF2B5EF4-FFF2-40B4-BE49-F238E27FC236}">
                    <a16:creationId xmlns:a16="http://schemas.microsoft.com/office/drawing/2014/main" id="{9150D516-66FA-394A-BAE2-131B384E7BE1}"/>
                  </a:ext>
                </a:extLst>
              </p:cNvPr>
              <p:cNvSpPr txBox="1">
                <a:spLocks noRot="1" noChangeAspect="1" noMove="1" noResize="1" noEditPoints="1" noAdjustHandles="1" noChangeArrowheads="1" noChangeShapeType="1" noTextEdit="1"/>
              </p:cNvSpPr>
              <p:nvPr/>
            </p:nvSpPr>
            <p:spPr>
              <a:xfrm rot="16200000">
                <a:off x="8158388" y="3157072"/>
                <a:ext cx="1154740" cy="461665"/>
              </a:xfrm>
              <a:prstGeom prst="rect">
                <a:avLst/>
              </a:prstGeom>
              <a:blipFill>
                <a:blip r:embed="rId9"/>
                <a:stretch>
                  <a:fillRect/>
                </a:stretch>
              </a:blipFill>
              <a:ln>
                <a:solidFill>
                  <a:schemeClr val="tx1">
                    <a:lumMod val="85000"/>
                    <a:lumOff val="15000"/>
                  </a:schemeClr>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 name="TextBox 40">
                <a:extLst>
                  <a:ext uri="{FF2B5EF4-FFF2-40B4-BE49-F238E27FC236}">
                    <a16:creationId xmlns:a16="http://schemas.microsoft.com/office/drawing/2014/main" id="{71574748-1BCE-7840-9F94-D96F97C2AB9A}"/>
                  </a:ext>
                </a:extLst>
              </p:cNvPr>
              <p:cNvSpPr txBox="1"/>
              <p:nvPr/>
            </p:nvSpPr>
            <p:spPr>
              <a:xfrm rot="16200000">
                <a:off x="7357410" y="3177894"/>
                <a:ext cx="982577" cy="461665"/>
              </a:xfrm>
              <a:prstGeom prst="rect">
                <a:avLst/>
              </a:prstGeom>
              <a:solidFill>
                <a:schemeClr val="accent5">
                  <a:lumMod val="60000"/>
                  <a:lumOff val="40000"/>
                </a:schemeClr>
              </a:solidFill>
              <a:ln>
                <a:solidFill>
                  <a:schemeClr val="tx1">
                    <a:lumMod val="85000"/>
                    <a:lumOff val="15000"/>
                  </a:schemeClr>
                </a:solidFill>
              </a:ln>
            </p:spPr>
            <p:txBody>
              <a:bodyPr wrap="none" rtlCol="0">
                <a:spAutoFit/>
              </a:bodyPr>
              <a:lstStyle/>
              <a:p>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𝑅𝑒𝐿𝑈</m:t>
                      </m:r>
                    </m:oMath>
                  </m:oMathPara>
                </a14:m>
                <a:endParaRPr lang="en-US" sz="2400" dirty="0"/>
              </a:p>
            </p:txBody>
          </p:sp>
        </mc:Choice>
        <mc:Fallback>
          <p:sp>
            <p:nvSpPr>
              <p:cNvPr id="41" name="TextBox 40">
                <a:extLst>
                  <a:ext uri="{FF2B5EF4-FFF2-40B4-BE49-F238E27FC236}">
                    <a16:creationId xmlns:a16="http://schemas.microsoft.com/office/drawing/2014/main" id="{71574748-1BCE-7840-9F94-D96F97C2AB9A}"/>
                  </a:ext>
                </a:extLst>
              </p:cNvPr>
              <p:cNvSpPr txBox="1">
                <a:spLocks noRot="1" noChangeAspect="1" noMove="1" noResize="1" noEditPoints="1" noAdjustHandles="1" noChangeArrowheads="1" noChangeShapeType="1" noTextEdit="1"/>
              </p:cNvSpPr>
              <p:nvPr/>
            </p:nvSpPr>
            <p:spPr>
              <a:xfrm rot="16200000">
                <a:off x="7357410" y="3177894"/>
                <a:ext cx="982577" cy="461665"/>
              </a:xfrm>
              <a:prstGeom prst="rect">
                <a:avLst/>
              </a:prstGeom>
              <a:blipFill>
                <a:blip r:embed="rId10"/>
                <a:stretch>
                  <a:fillRect/>
                </a:stretch>
              </a:blipFill>
              <a:ln>
                <a:solidFill>
                  <a:schemeClr val="tx1">
                    <a:lumMod val="85000"/>
                    <a:lumOff val="15000"/>
                  </a:schemeClr>
                </a:solidFill>
              </a:ln>
            </p:spPr>
            <p:txBody>
              <a:bodyPr/>
              <a:lstStyle/>
              <a:p>
                <a:r>
                  <a:rPr lang="en-US">
                    <a:noFill/>
                  </a:rPr>
                  <a:t> </a:t>
                </a:r>
              </a:p>
            </p:txBody>
          </p:sp>
        </mc:Fallback>
      </mc:AlternateContent>
      <p:sp>
        <p:nvSpPr>
          <p:cNvPr id="42" name="Down Arrow 41">
            <a:extLst>
              <a:ext uri="{FF2B5EF4-FFF2-40B4-BE49-F238E27FC236}">
                <a16:creationId xmlns:a16="http://schemas.microsoft.com/office/drawing/2014/main" id="{E4BF29DB-A76F-E442-A25D-BED03E57E445}"/>
              </a:ext>
            </a:extLst>
          </p:cNvPr>
          <p:cNvSpPr/>
          <p:nvPr/>
        </p:nvSpPr>
        <p:spPr>
          <a:xfrm rot="16200000">
            <a:off x="9054883" y="3279761"/>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AD58840-7443-0D4A-B635-2BB0629998CF}"/>
              </a:ext>
            </a:extLst>
          </p:cNvPr>
          <p:cNvSpPr/>
          <p:nvPr/>
        </p:nvSpPr>
        <p:spPr>
          <a:xfrm>
            <a:off x="1661755" y="3055088"/>
            <a:ext cx="385763" cy="653134"/>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47E5FAA-110D-1B4F-A491-CEAFF258DFFF}"/>
              </a:ext>
            </a:extLst>
          </p:cNvPr>
          <p:cNvSpPr/>
          <p:nvPr/>
        </p:nvSpPr>
        <p:spPr>
          <a:xfrm>
            <a:off x="1662071" y="3708222"/>
            <a:ext cx="385763" cy="32944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39BC8D2-269B-1A4D-AC6F-1693CB5C4251}"/>
              </a:ext>
            </a:extLst>
          </p:cNvPr>
          <p:cNvSpPr/>
          <p:nvPr/>
        </p:nvSpPr>
        <p:spPr>
          <a:xfrm>
            <a:off x="1662511" y="2710884"/>
            <a:ext cx="385763" cy="32944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FF37473-978B-0C40-A729-629B49983844}"/>
              </a:ext>
            </a:extLst>
          </p:cNvPr>
          <p:cNvSpPr/>
          <p:nvPr/>
        </p:nvSpPr>
        <p:spPr>
          <a:xfrm>
            <a:off x="10351103" y="3133148"/>
            <a:ext cx="385763" cy="653134"/>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Down Arrow 50">
            <a:extLst>
              <a:ext uri="{FF2B5EF4-FFF2-40B4-BE49-F238E27FC236}">
                <a16:creationId xmlns:a16="http://schemas.microsoft.com/office/drawing/2014/main" id="{BFAE138F-0DE2-F54F-AD7F-253CE7384642}"/>
              </a:ext>
            </a:extLst>
          </p:cNvPr>
          <p:cNvSpPr/>
          <p:nvPr/>
        </p:nvSpPr>
        <p:spPr>
          <a:xfrm rot="16200000">
            <a:off x="9951464" y="3283597"/>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Left Brace 51">
            <a:extLst>
              <a:ext uri="{FF2B5EF4-FFF2-40B4-BE49-F238E27FC236}">
                <a16:creationId xmlns:a16="http://schemas.microsoft.com/office/drawing/2014/main" id="{52B78C37-9433-6B44-A25D-CBFEEE0A1FEC}"/>
              </a:ext>
            </a:extLst>
          </p:cNvPr>
          <p:cNvSpPr/>
          <p:nvPr/>
        </p:nvSpPr>
        <p:spPr>
          <a:xfrm rot="16200000">
            <a:off x="3225151" y="3758215"/>
            <a:ext cx="375799" cy="3689496"/>
          </a:xfrm>
          <a:prstGeom prst="leftBrace">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Left Brace 52">
            <a:extLst>
              <a:ext uri="{FF2B5EF4-FFF2-40B4-BE49-F238E27FC236}">
                <a16:creationId xmlns:a16="http://schemas.microsoft.com/office/drawing/2014/main" id="{F39FE300-A8AC-FB4E-B89A-D07BDC63A4C9}"/>
              </a:ext>
            </a:extLst>
          </p:cNvPr>
          <p:cNvSpPr/>
          <p:nvPr/>
        </p:nvSpPr>
        <p:spPr>
          <a:xfrm rot="16200000">
            <a:off x="7558895" y="3418613"/>
            <a:ext cx="383721" cy="4353607"/>
          </a:xfrm>
          <a:prstGeom prst="leftBrace">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Rectangle 53">
            <a:extLst>
              <a:ext uri="{FF2B5EF4-FFF2-40B4-BE49-F238E27FC236}">
                <a16:creationId xmlns:a16="http://schemas.microsoft.com/office/drawing/2014/main" id="{7CF0D836-7353-C540-A594-478D4C067EE3}"/>
              </a:ext>
            </a:extLst>
          </p:cNvPr>
          <p:cNvSpPr/>
          <p:nvPr/>
        </p:nvSpPr>
        <p:spPr>
          <a:xfrm>
            <a:off x="2831379" y="5832829"/>
            <a:ext cx="1121654" cy="430887"/>
          </a:xfrm>
          <a:prstGeom prst="rect">
            <a:avLst/>
          </a:prstGeom>
        </p:spPr>
        <p:txBody>
          <a:bodyPr wrap="none">
            <a:spAutoFit/>
          </a:bodyPr>
          <a:lstStyle/>
          <a:p>
            <a:r>
              <a:rPr lang="en-US" sz="2200" dirty="0"/>
              <a:t>Encoder</a:t>
            </a:r>
          </a:p>
        </p:txBody>
      </p:sp>
      <p:sp>
        <p:nvSpPr>
          <p:cNvPr id="55" name="Rectangle 54">
            <a:extLst>
              <a:ext uri="{FF2B5EF4-FFF2-40B4-BE49-F238E27FC236}">
                <a16:creationId xmlns:a16="http://schemas.microsoft.com/office/drawing/2014/main" id="{15030724-E8CB-714D-9980-9EA1D8978863}"/>
              </a:ext>
            </a:extLst>
          </p:cNvPr>
          <p:cNvSpPr/>
          <p:nvPr/>
        </p:nvSpPr>
        <p:spPr>
          <a:xfrm>
            <a:off x="7344197" y="5832829"/>
            <a:ext cx="1150508" cy="430887"/>
          </a:xfrm>
          <a:prstGeom prst="rect">
            <a:avLst/>
          </a:prstGeom>
        </p:spPr>
        <p:txBody>
          <a:bodyPr wrap="none">
            <a:spAutoFit/>
          </a:bodyPr>
          <a:lstStyle/>
          <a:p>
            <a:r>
              <a:rPr lang="en-US" sz="2200" dirty="0"/>
              <a:t>Decoder</a:t>
            </a:r>
          </a:p>
        </p:txBody>
      </p:sp>
      <p:sp>
        <p:nvSpPr>
          <p:cNvPr id="56" name="Rectangle 55">
            <a:extLst>
              <a:ext uri="{FF2B5EF4-FFF2-40B4-BE49-F238E27FC236}">
                <a16:creationId xmlns:a16="http://schemas.microsoft.com/office/drawing/2014/main" id="{774EAE81-741F-3C4A-87E8-2AE943E75E57}"/>
              </a:ext>
            </a:extLst>
          </p:cNvPr>
          <p:cNvSpPr/>
          <p:nvPr/>
        </p:nvSpPr>
        <p:spPr>
          <a:xfrm rot="16200000">
            <a:off x="-355224" y="2929977"/>
            <a:ext cx="2943794" cy="769441"/>
          </a:xfrm>
          <a:prstGeom prst="rect">
            <a:avLst/>
          </a:prstGeom>
        </p:spPr>
        <p:txBody>
          <a:bodyPr wrap="square">
            <a:spAutoFit/>
          </a:bodyPr>
          <a:lstStyle/>
          <a:p>
            <a:r>
              <a:rPr lang="en-US" sz="2200" dirty="0"/>
              <a:t>Input audio chunk with left/right overlap</a:t>
            </a:r>
          </a:p>
        </p:txBody>
      </p:sp>
      <p:sp>
        <p:nvSpPr>
          <p:cNvPr id="57" name="Rectangle 56">
            <a:extLst>
              <a:ext uri="{FF2B5EF4-FFF2-40B4-BE49-F238E27FC236}">
                <a16:creationId xmlns:a16="http://schemas.microsoft.com/office/drawing/2014/main" id="{DB20F548-A508-2741-89AE-8054A50A74E5}"/>
              </a:ext>
            </a:extLst>
          </p:cNvPr>
          <p:cNvSpPr/>
          <p:nvPr/>
        </p:nvSpPr>
        <p:spPr>
          <a:xfrm rot="16200000">
            <a:off x="9617790" y="3131981"/>
            <a:ext cx="2884492" cy="430887"/>
          </a:xfrm>
          <a:prstGeom prst="rect">
            <a:avLst/>
          </a:prstGeom>
        </p:spPr>
        <p:txBody>
          <a:bodyPr wrap="square">
            <a:spAutoFit/>
          </a:bodyPr>
          <a:lstStyle/>
          <a:p>
            <a:r>
              <a:rPr lang="en-US" sz="2200" dirty="0"/>
              <a:t>Predicted audio chunk</a:t>
            </a:r>
          </a:p>
        </p:txBody>
      </p:sp>
      <p:sp>
        <p:nvSpPr>
          <p:cNvPr id="58" name="Down Arrow 57">
            <a:extLst>
              <a:ext uri="{FF2B5EF4-FFF2-40B4-BE49-F238E27FC236}">
                <a16:creationId xmlns:a16="http://schemas.microsoft.com/office/drawing/2014/main" id="{C2A1CD18-069D-5347-979D-1F18CA87498E}"/>
              </a:ext>
            </a:extLst>
          </p:cNvPr>
          <p:cNvSpPr/>
          <p:nvPr/>
        </p:nvSpPr>
        <p:spPr>
          <a:xfrm rot="16200000">
            <a:off x="2160651" y="3250255"/>
            <a:ext cx="267632" cy="3479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8500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27707-BC71-054C-A46A-AAFB092328DB}"/>
              </a:ext>
            </a:extLst>
          </p:cNvPr>
          <p:cNvSpPr>
            <a:spLocks noGrp="1"/>
          </p:cNvSpPr>
          <p:nvPr>
            <p:ph type="title"/>
          </p:nvPr>
        </p:nvSpPr>
        <p:spPr/>
        <p:txBody>
          <a:bodyPr/>
          <a:lstStyle/>
          <a:p>
            <a:r>
              <a:rPr lang="en-US" dirty="0"/>
              <a:t>Training Experiments on Small Corpus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5A45808-5CD2-3845-A615-BFFCD675896C}"/>
                  </a:ext>
                </a:extLst>
              </p:cNvPr>
              <p:cNvSpPr>
                <a:spLocks noGrp="1"/>
              </p:cNvSpPr>
              <p:nvPr>
                <p:ph idx="1"/>
              </p:nvPr>
            </p:nvSpPr>
            <p:spPr/>
            <p:txBody>
              <a:bodyPr>
                <a:normAutofit lnSpcReduction="10000"/>
              </a:bodyPr>
              <a:lstStyle/>
              <a:p>
                <a:r>
                  <a:rPr lang="en-US" dirty="0"/>
                  <a:t>dev-clean dataset (40 speakers, 5.1 </a:t>
                </a:r>
                <a:r>
                  <a:rPr lang="en-US" dirty="0" err="1"/>
                  <a:t>hrs</a:t>
                </a:r>
                <a:r>
                  <a:rPr lang="en-US" dirty="0"/>
                  <a:t> total, 294M samples @16kHz)</a:t>
                </a:r>
              </a:p>
              <a:p>
                <a:r>
                  <a:rPr lang="en-US" dirty="0"/>
                  <a:t>Tried chunk size, batch size from </a:t>
                </a:r>
                <a:r>
                  <a:rPr lang="en-US" dirty="0" err="1"/>
                  <a:t>Chorowski</a:t>
                </a:r>
                <a:r>
                  <a:rPr lang="en-US" dirty="0"/>
                  <a:t>, et al. (2019)</a:t>
                </a:r>
              </a:p>
              <a:p>
                <a:pPr lvl="1"/>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r>
                      <a:rPr lang="en-US" b="0" i="1" smtClean="0">
                        <a:latin typeface="Cambria Math" panose="02040503050406030204" pitchFamily="18" charset="0"/>
                      </a:rPr>
                      <m:t>=</m:t>
                    </m:r>
                    <m:r>
                      <a:rPr lang="en-US" b="0" i="1" smtClean="0">
                        <a:latin typeface="Cambria Math" panose="02040503050406030204" pitchFamily="18" charset="0"/>
                      </a:rPr>
                      <m:t>5120 </m:t>
                    </m:r>
                    <m:d>
                      <m:dPr>
                        <m:ctrlPr>
                          <a:rPr lang="en-US" b="0" i="1" smtClean="0">
                            <a:latin typeface="Cambria Math" panose="02040503050406030204" pitchFamily="18" charset="0"/>
                          </a:rPr>
                        </m:ctrlPr>
                      </m:dPr>
                      <m:e>
                        <m:sSub>
                          <m:sSubPr>
                            <m:ctrlPr>
                              <a:rPr lang="en-US" i="1" smtClean="0">
                                <a:latin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Δ</m:t>
                            </m:r>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rPr>
                              <m:t>𝑐h𝑢𝑛𝑘</m:t>
                            </m:r>
                          </m:sub>
                        </m:sSub>
                        <m:r>
                          <a:rPr lang="en-US" b="0" i="1" smtClean="0">
                            <a:latin typeface="Cambria Math" panose="02040503050406030204" pitchFamily="18" charset="0"/>
                          </a:rPr>
                          <m:t>=320</m:t>
                        </m:r>
                        <m:r>
                          <a:rPr lang="en-US" b="0" i="1" smtClean="0">
                            <a:latin typeface="Cambria Math" panose="02040503050406030204" pitchFamily="18" charset="0"/>
                          </a:rPr>
                          <m:t>𝑚𝑠</m:t>
                        </m:r>
                        <m:r>
                          <a:rPr lang="en-US" b="0" i="0" smtClean="0">
                            <a:latin typeface="Cambria Math" panose="02040503050406030204" pitchFamily="18" charset="0"/>
                          </a:rPr>
                          <m:t>,  16</m:t>
                        </m:r>
                        <m:r>
                          <m:rPr>
                            <m:sty m:val="p"/>
                          </m:rPr>
                          <a:rPr lang="en-US" b="0" i="0" smtClean="0">
                            <a:latin typeface="Cambria Math" panose="02040503050406030204" pitchFamily="18" charset="0"/>
                          </a:rPr>
                          <m:t>kHz</m:t>
                        </m:r>
                      </m:e>
                    </m:d>
                    <m:r>
                      <a:rPr lang="en-US" b="0" i="0" smtClean="0">
                        <a:latin typeface="Cambria Math" panose="02040503050406030204" pitchFamily="18" charset="0"/>
                      </a:rPr>
                      <m:t>,</m:t>
                    </m:r>
                  </m:oMath>
                </a14:m>
                <a:r>
                  <a:rPr lang="en-US" dirty="0"/>
                  <a:t>  batch size = 64</a:t>
                </a:r>
              </a:p>
              <a:p>
                <a:pPr lvl="1"/>
                <a:r>
                  <a:rPr lang="en-US" dirty="0"/>
                  <a:t>This chunk size is too large for the vanilla autoencoder and training fails with a non-decreasing loss function</a:t>
                </a:r>
              </a:p>
              <a:p>
                <a:r>
                  <a:rPr lang="en-US" dirty="0"/>
                  <a:t>Reducing chunk size and increasing batch size proved successful</a:t>
                </a:r>
              </a:p>
              <a:p>
                <a:pPr lvl="1"/>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r>
                      <a:rPr lang="en-US" b="0" i="1" smtClean="0">
                        <a:latin typeface="Cambria Math" panose="02040503050406030204" pitchFamily="18" charset="0"/>
                      </a:rPr>
                      <m:t>=</m:t>
                    </m:r>
                    <m:r>
                      <a:rPr lang="en-US" b="0" i="1" smtClean="0">
                        <a:latin typeface="Cambria Math" panose="02040503050406030204" pitchFamily="18" charset="0"/>
                      </a:rPr>
                      <m:t>800</m:t>
                    </m:r>
                    <m:r>
                      <a:rPr lang="en-US" b="0" i="1" smtClean="0">
                        <a:latin typeface="Cambria Math" panose="02040503050406030204" pitchFamily="18" charset="0"/>
                      </a:rPr>
                      <m:t> </m:t>
                    </m:r>
                    <m:d>
                      <m:dPr>
                        <m:ctrlPr>
                          <a:rPr lang="en-US" b="0" i="1" smtClean="0">
                            <a:latin typeface="Cambria Math" panose="02040503050406030204" pitchFamily="18" charset="0"/>
                          </a:rPr>
                        </m:ctrlPr>
                      </m:dPr>
                      <m:e>
                        <m:sSub>
                          <m:sSubPr>
                            <m:ctrlPr>
                              <a:rPr lang="en-US" i="1" smtClean="0">
                                <a:latin typeface="Cambria Math" panose="02040503050406030204" pitchFamily="18" charset="0"/>
                              </a:rPr>
                            </m:ctrlPr>
                          </m:sSubPr>
                          <m:e>
                            <m:r>
                              <m:rPr>
                                <m:sty m:val="p"/>
                              </m:rPr>
                              <a:rPr lang="el-GR" i="1" smtClean="0">
                                <a:latin typeface="Cambria Math" panose="02040503050406030204" pitchFamily="18" charset="0"/>
                                <a:ea typeface="Cambria Math" panose="02040503050406030204" pitchFamily="18" charset="0"/>
                              </a:rPr>
                              <m:t>Δ</m:t>
                            </m:r>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rPr>
                              <m:t>𝑐h𝑢𝑛𝑘</m:t>
                            </m:r>
                          </m:sub>
                        </m:sSub>
                        <m:r>
                          <a:rPr lang="en-US" b="0" i="1" smtClean="0">
                            <a:latin typeface="Cambria Math" panose="02040503050406030204" pitchFamily="18" charset="0"/>
                          </a:rPr>
                          <m:t>=</m:t>
                        </m:r>
                        <m:r>
                          <a:rPr lang="en-US" b="0" i="1" smtClean="0">
                            <a:latin typeface="Cambria Math" panose="02040503050406030204" pitchFamily="18" charset="0"/>
                          </a:rPr>
                          <m:t>50</m:t>
                        </m:r>
                        <m:r>
                          <a:rPr lang="en-US" b="0" i="1" smtClean="0">
                            <a:latin typeface="Cambria Math" panose="02040503050406030204" pitchFamily="18" charset="0"/>
                          </a:rPr>
                          <m:t>𝑚𝑠</m:t>
                        </m:r>
                        <m:r>
                          <a:rPr lang="en-US" b="0" i="0" smtClean="0">
                            <a:latin typeface="Cambria Math" panose="02040503050406030204" pitchFamily="18" charset="0"/>
                          </a:rPr>
                          <m:t>,  16</m:t>
                        </m:r>
                        <m:r>
                          <m:rPr>
                            <m:sty m:val="p"/>
                          </m:rPr>
                          <a:rPr lang="en-US" b="0" i="0" smtClean="0">
                            <a:latin typeface="Cambria Math" panose="02040503050406030204" pitchFamily="18" charset="0"/>
                          </a:rPr>
                          <m:t>kHz</m:t>
                        </m:r>
                      </m:e>
                    </m:d>
                    <m:r>
                      <a:rPr lang="en-US" b="0" i="0" smtClean="0">
                        <a:latin typeface="Cambria Math" panose="02040503050406030204" pitchFamily="18" charset="0"/>
                      </a:rPr>
                      <m:t>,</m:t>
                    </m:r>
                  </m:oMath>
                </a14:m>
                <a:r>
                  <a:rPr lang="en-US" dirty="0"/>
                  <a:t>  batch size = 128</a:t>
                </a:r>
              </a:p>
              <a:p>
                <a:r>
                  <a:rPr lang="en-US" dirty="0"/>
                  <a:t>Training parameters:</a:t>
                </a:r>
              </a:p>
              <a:p>
                <a:pPr lvl="1"/>
                <a:r>
                  <a:rPr lang="en-US" dirty="0"/>
                  <a:t>100 epochs, learning rate = 1e-4, Adam optimizer, MSE loss</a:t>
                </a:r>
              </a:p>
              <a:p>
                <a:pPr lvl="1"/>
                <a:r>
                  <a:rPr lang="en-US" dirty="0"/>
                  <a:t>Hardware:  NVIDIA GeForce GTX 770M (3GB, 960 </a:t>
                </a:r>
                <a:r>
                  <a:rPr lang="en-US" dirty="0" err="1"/>
                  <a:t>cuda</a:t>
                </a:r>
                <a:r>
                  <a:rPr lang="en-US" dirty="0"/>
                  <a:t> cores)</a:t>
                </a:r>
              </a:p>
              <a:p>
                <a:pPr lvl="1"/>
                <a:r>
                  <a:rPr lang="en-US" dirty="0"/>
                  <a:t>2408 mini-batches per epoch, ~3min per epoch</a:t>
                </a:r>
              </a:p>
            </p:txBody>
          </p:sp>
        </mc:Choice>
        <mc:Fallback>
          <p:sp>
            <p:nvSpPr>
              <p:cNvPr id="3" name="Content Placeholder 2">
                <a:extLst>
                  <a:ext uri="{FF2B5EF4-FFF2-40B4-BE49-F238E27FC236}">
                    <a16:creationId xmlns:a16="http://schemas.microsoft.com/office/drawing/2014/main" id="{D5A45808-5CD2-3845-A615-BFFCD675896C}"/>
                  </a:ext>
                </a:extLst>
              </p:cNvPr>
              <p:cNvSpPr>
                <a:spLocks noGrp="1" noRot="1" noChangeAspect="1" noMove="1" noResize="1" noEditPoints="1" noAdjustHandles="1" noChangeArrowheads="1" noChangeShapeType="1" noTextEdit="1"/>
              </p:cNvSpPr>
              <p:nvPr>
                <p:ph idx="1"/>
              </p:nvPr>
            </p:nvSpPr>
            <p:spPr>
              <a:blipFill>
                <a:blip r:embed="rId3"/>
                <a:stretch>
                  <a:fillRect l="-965" t="-3509" r="-1327" b="-1462"/>
                </a:stretch>
              </a:blipFill>
            </p:spPr>
            <p:txBody>
              <a:bodyPr/>
              <a:lstStyle/>
              <a:p>
                <a:r>
                  <a:rPr lang="en-US">
                    <a:noFill/>
                  </a:rPr>
                  <a:t> </a:t>
                </a:r>
              </a:p>
            </p:txBody>
          </p:sp>
        </mc:Fallback>
      </mc:AlternateContent>
    </p:spTree>
    <p:extLst>
      <p:ext uri="{BB962C8B-B14F-4D97-AF65-F5344CB8AC3E}">
        <p14:creationId xmlns:p14="http://schemas.microsoft.com/office/powerpoint/2010/main" val="126895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4B0B5-06AD-D542-B032-49417EBE4EC4}"/>
              </a:ext>
            </a:extLst>
          </p:cNvPr>
          <p:cNvSpPr>
            <a:spLocks noGrp="1"/>
          </p:cNvSpPr>
          <p:nvPr>
            <p:ph type="title"/>
          </p:nvPr>
        </p:nvSpPr>
        <p:spPr>
          <a:xfrm>
            <a:off x="739792" y="418306"/>
            <a:ext cx="10515600" cy="1325563"/>
          </a:xfrm>
        </p:spPr>
        <p:txBody>
          <a:bodyPr/>
          <a:lstStyle/>
          <a:p>
            <a:r>
              <a:rPr lang="en-US" dirty="0"/>
              <a:t>3-layer network – training results</a:t>
            </a:r>
          </a:p>
        </p:txBody>
      </p:sp>
      <p:pic>
        <p:nvPicPr>
          <p:cNvPr id="5" name="Picture 4" descr="A picture containing screenshot&#10;&#10;Description automatically generated">
            <a:extLst>
              <a:ext uri="{FF2B5EF4-FFF2-40B4-BE49-F238E27FC236}">
                <a16:creationId xmlns:a16="http://schemas.microsoft.com/office/drawing/2014/main" id="{933D85F5-0579-954F-884F-C7E79757B9BB}"/>
              </a:ext>
            </a:extLst>
          </p:cNvPr>
          <p:cNvPicPr>
            <a:picLocks noChangeAspect="1"/>
          </p:cNvPicPr>
          <p:nvPr/>
        </p:nvPicPr>
        <p:blipFill>
          <a:blip r:embed="rId2"/>
          <a:stretch>
            <a:fillRect/>
          </a:stretch>
        </p:blipFill>
        <p:spPr>
          <a:xfrm>
            <a:off x="352409" y="1395412"/>
            <a:ext cx="5842000" cy="4381500"/>
          </a:xfrm>
          <a:prstGeom prst="rect">
            <a:avLst/>
          </a:prstGeom>
        </p:spPr>
      </p:pic>
      <p:pic>
        <p:nvPicPr>
          <p:cNvPr id="9" name="Picture 8" descr="A close up of a piece of paper&#10;&#10;Description automatically generated">
            <a:extLst>
              <a:ext uri="{FF2B5EF4-FFF2-40B4-BE49-F238E27FC236}">
                <a16:creationId xmlns:a16="http://schemas.microsoft.com/office/drawing/2014/main" id="{D7F128A2-2FFB-6144-886E-03146690730B}"/>
              </a:ext>
            </a:extLst>
          </p:cNvPr>
          <p:cNvPicPr>
            <a:picLocks noChangeAspect="1"/>
          </p:cNvPicPr>
          <p:nvPr/>
        </p:nvPicPr>
        <p:blipFill>
          <a:blip r:embed="rId3"/>
          <a:stretch>
            <a:fillRect/>
          </a:stretch>
        </p:blipFill>
        <p:spPr>
          <a:xfrm>
            <a:off x="6194409" y="1395412"/>
            <a:ext cx="5842000" cy="4368800"/>
          </a:xfrm>
          <a:prstGeom prst="rect">
            <a:avLst/>
          </a:prstGeom>
        </p:spPr>
      </p:pic>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AE2A66E3-0212-7242-BB12-055741A3C174}"/>
                  </a:ext>
                </a:extLst>
              </p:cNvPr>
              <p:cNvSpPr txBox="1"/>
              <p:nvPr/>
            </p:nvSpPr>
            <p:spPr>
              <a:xfrm>
                <a:off x="4644929" y="5906631"/>
                <a:ext cx="2902141" cy="657681"/>
              </a:xfrm>
              <a:prstGeom prst="rect">
                <a:avLst/>
              </a:prstGeom>
              <a:solidFill>
                <a:schemeClr val="bg1"/>
              </a:solidFill>
              <a:ln>
                <a:no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r>
                        <a:rPr lang="en-US" i="1">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den>
                      </m:f>
                      <m:r>
                        <a:rPr lang="en-US">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oMath>
                  </m:oMathPara>
                </a14:m>
                <a:endParaRPr lang="en-US" dirty="0"/>
              </a:p>
            </p:txBody>
          </p:sp>
        </mc:Choice>
        <mc:Fallback>
          <p:sp>
            <p:nvSpPr>
              <p:cNvPr id="10" name="TextBox 9">
                <a:extLst>
                  <a:ext uri="{FF2B5EF4-FFF2-40B4-BE49-F238E27FC236}">
                    <a16:creationId xmlns:a16="http://schemas.microsoft.com/office/drawing/2014/main" id="{AE2A66E3-0212-7242-BB12-055741A3C174}"/>
                  </a:ext>
                </a:extLst>
              </p:cNvPr>
              <p:cNvSpPr txBox="1">
                <a:spLocks noRot="1" noChangeAspect="1" noMove="1" noResize="1" noEditPoints="1" noAdjustHandles="1" noChangeArrowheads="1" noChangeShapeType="1" noTextEdit="1"/>
              </p:cNvSpPr>
              <p:nvPr/>
            </p:nvSpPr>
            <p:spPr>
              <a:xfrm>
                <a:off x="4644929" y="5906631"/>
                <a:ext cx="2902141" cy="657681"/>
              </a:xfrm>
              <a:prstGeom prst="rect">
                <a:avLst/>
              </a:prstGeom>
              <a:blipFill>
                <a:blip r:embed="rId4"/>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829381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DB32FDE-A0B2-044E-8FD4-99D1348BF4C2}"/>
              </a:ext>
            </a:extLst>
          </p:cNvPr>
          <p:cNvSpPr/>
          <p:nvPr/>
        </p:nvSpPr>
        <p:spPr>
          <a:xfrm>
            <a:off x="6281850" y="229942"/>
            <a:ext cx="4109138" cy="830997"/>
          </a:xfrm>
          <a:prstGeom prst="rect">
            <a:avLst/>
          </a:prstGeom>
        </p:spPr>
        <p:txBody>
          <a:bodyPr wrap="none">
            <a:spAutoFit/>
          </a:bodyPr>
          <a:lstStyle/>
          <a:p>
            <a:r>
              <a:rPr lang="en-US" sz="2400" dirty="0"/>
              <a:t>Speaker 2803</a:t>
            </a:r>
          </a:p>
          <a:p>
            <a:r>
              <a:rPr lang="en-US" sz="2400" dirty="0"/>
              <a:t>250ms audio sample (5 chunks)</a:t>
            </a:r>
          </a:p>
        </p:txBody>
      </p:sp>
      <p:sp>
        <p:nvSpPr>
          <p:cNvPr id="14" name="Title 1">
            <a:extLst>
              <a:ext uri="{FF2B5EF4-FFF2-40B4-BE49-F238E27FC236}">
                <a16:creationId xmlns:a16="http://schemas.microsoft.com/office/drawing/2014/main" id="{09C6DB69-E523-8A4B-83C7-43384F344567}"/>
              </a:ext>
            </a:extLst>
          </p:cNvPr>
          <p:cNvSpPr>
            <a:spLocks noGrp="1"/>
          </p:cNvSpPr>
          <p:nvPr>
            <p:ph type="title"/>
          </p:nvPr>
        </p:nvSpPr>
        <p:spPr>
          <a:xfrm>
            <a:off x="838200" y="-20641"/>
            <a:ext cx="10515600" cy="1325563"/>
          </a:xfrm>
        </p:spPr>
        <p:txBody>
          <a:bodyPr/>
          <a:lstStyle/>
          <a:p>
            <a:r>
              <a:rPr lang="en-US" dirty="0"/>
              <a:t>3-layer network</a:t>
            </a:r>
          </a:p>
        </p:txBody>
      </p:sp>
      <p:pic>
        <p:nvPicPr>
          <p:cNvPr id="19" name="Picture 18" descr="A screenshot of a cell phone&#10;&#10;Description automatically generated">
            <a:extLst>
              <a:ext uri="{FF2B5EF4-FFF2-40B4-BE49-F238E27FC236}">
                <a16:creationId xmlns:a16="http://schemas.microsoft.com/office/drawing/2014/main" id="{B3E92BDD-DB42-EA4A-9319-9CDF5D2D190C}"/>
              </a:ext>
            </a:extLst>
          </p:cNvPr>
          <p:cNvPicPr>
            <a:picLocks noChangeAspect="1"/>
          </p:cNvPicPr>
          <p:nvPr/>
        </p:nvPicPr>
        <p:blipFill rotWithShape="1">
          <a:blip r:embed="rId2"/>
          <a:srcRect l="8437" t="11018" r="8477"/>
          <a:stretch/>
        </p:blipFill>
        <p:spPr>
          <a:xfrm>
            <a:off x="910299" y="1436631"/>
            <a:ext cx="10371401" cy="4964169"/>
          </a:xfrm>
          <a:prstGeom prst="rect">
            <a:avLst/>
          </a:prstGeom>
        </p:spPr>
      </p:pic>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90469843-7CD1-F144-936B-59964822C117}"/>
                  </a:ext>
                </a:extLst>
              </p:cNvPr>
              <p:cNvSpPr txBox="1"/>
              <p:nvPr/>
            </p:nvSpPr>
            <p:spPr>
              <a:xfrm>
                <a:off x="2130329" y="4920796"/>
                <a:ext cx="2902141" cy="657681"/>
              </a:xfrm>
              <a:prstGeom prst="rect">
                <a:avLst/>
              </a:prstGeom>
              <a:solidFill>
                <a:schemeClr val="bg1"/>
              </a:solidFill>
              <a:ln>
                <a:noFill/>
              </a:ln>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r>
                        <a:rPr lang="en-US" i="1">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𝑙𝑎𝑡𝑒𝑛𝑡</m:t>
                              </m:r>
                            </m:sub>
                          </m:sSub>
                        </m:den>
                      </m:f>
                      <m:r>
                        <a:rPr lang="en-US">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𝑐h𝑢𝑛𝑘</m:t>
                          </m:r>
                        </m:sub>
                      </m:sSub>
                    </m:oMath>
                  </m:oMathPara>
                </a14:m>
                <a:endParaRPr lang="en-US" dirty="0"/>
              </a:p>
            </p:txBody>
          </p:sp>
        </mc:Choice>
        <mc:Fallback>
          <p:sp>
            <p:nvSpPr>
              <p:cNvPr id="15" name="TextBox 14">
                <a:extLst>
                  <a:ext uri="{FF2B5EF4-FFF2-40B4-BE49-F238E27FC236}">
                    <a16:creationId xmlns:a16="http://schemas.microsoft.com/office/drawing/2014/main" id="{90469843-7CD1-F144-936B-59964822C117}"/>
                  </a:ext>
                </a:extLst>
              </p:cNvPr>
              <p:cNvSpPr txBox="1">
                <a:spLocks noRot="1" noChangeAspect="1" noMove="1" noResize="1" noEditPoints="1" noAdjustHandles="1" noChangeArrowheads="1" noChangeShapeType="1" noTextEdit="1"/>
              </p:cNvSpPr>
              <p:nvPr/>
            </p:nvSpPr>
            <p:spPr>
              <a:xfrm>
                <a:off x="2130329" y="4920796"/>
                <a:ext cx="2902141" cy="657681"/>
              </a:xfrm>
              <a:prstGeom prst="rect">
                <a:avLst/>
              </a:prstGeom>
              <a:blipFill>
                <a:blip r:embed="rId3"/>
                <a:stretch>
                  <a:fillRect/>
                </a:stretch>
              </a:blipFill>
              <a:ln>
                <a:noFill/>
              </a:ln>
            </p:spPr>
            <p:txBody>
              <a:bodyPr/>
              <a:lstStyle/>
              <a:p>
                <a:r>
                  <a:rPr lang="en-US">
                    <a:noFill/>
                  </a:rPr>
                  <a:t> </a:t>
                </a:r>
              </a:p>
            </p:txBody>
          </p:sp>
        </mc:Fallback>
      </mc:AlternateContent>
      <p:sp>
        <p:nvSpPr>
          <p:cNvPr id="20" name="Rectangle 19">
            <a:extLst>
              <a:ext uri="{FF2B5EF4-FFF2-40B4-BE49-F238E27FC236}">
                <a16:creationId xmlns:a16="http://schemas.microsoft.com/office/drawing/2014/main" id="{AFCC6C8E-AF56-8E49-9B6A-CF0D43A5017A}"/>
              </a:ext>
            </a:extLst>
          </p:cNvPr>
          <p:cNvSpPr/>
          <p:nvPr/>
        </p:nvSpPr>
        <p:spPr>
          <a:xfrm>
            <a:off x="1988264" y="6400800"/>
            <a:ext cx="9663864" cy="369332"/>
          </a:xfrm>
          <a:prstGeom prst="rect">
            <a:avLst/>
          </a:prstGeom>
        </p:spPr>
        <p:txBody>
          <a:bodyPr wrap="none">
            <a:spAutoFit/>
          </a:bodyPr>
          <a:lstStyle/>
          <a:p>
            <a:r>
              <a:rPr lang="en-US" dirty="0"/>
              <a:t>Comparison of ground truth and reconstructed audio signals (model checkpoint with highest </a:t>
            </a:r>
            <a:r>
              <a:rPr lang="en-US" dirty="0" err="1"/>
              <a:t>val_acc</a:t>
            </a:r>
            <a:r>
              <a:rPr lang="en-US" dirty="0"/>
              <a:t>)</a:t>
            </a:r>
          </a:p>
        </p:txBody>
      </p:sp>
    </p:spTree>
    <p:extLst>
      <p:ext uri="{BB962C8B-B14F-4D97-AF65-F5344CB8AC3E}">
        <p14:creationId xmlns:p14="http://schemas.microsoft.com/office/powerpoint/2010/main" val="731571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1A08B-BE07-6341-A728-00B0E9246B6E}"/>
              </a:ext>
            </a:extLst>
          </p:cNvPr>
          <p:cNvSpPr>
            <a:spLocks noGrp="1"/>
          </p:cNvSpPr>
          <p:nvPr>
            <p:ph type="title"/>
          </p:nvPr>
        </p:nvSpPr>
        <p:spPr>
          <a:xfrm>
            <a:off x="838200" y="-20641"/>
            <a:ext cx="10515600" cy="1325563"/>
          </a:xfrm>
        </p:spPr>
        <p:txBody>
          <a:bodyPr/>
          <a:lstStyle/>
          <a:p>
            <a:r>
              <a:rPr lang="en-US" dirty="0"/>
              <a:t>3-layer network</a:t>
            </a:r>
          </a:p>
        </p:txBody>
      </p:sp>
      <p:pic>
        <p:nvPicPr>
          <p:cNvPr id="6" name="Content Placeholder 5" descr="A picture containing book, shelf, sitting&#10;&#10;Description automatically generated">
            <a:extLst>
              <a:ext uri="{FF2B5EF4-FFF2-40B4-BE49-F238E27FC236}">
                <a16:creationId xmlns:a16="http://schemas.microsoft.com/office/drawing/2014/main" id="{8456E21B-F9EF-1A42-BA23-B90BE8014BD0}"/>
              </a:ext>
            </a:extLst>
          </p:cNvPr>
          <p:cNvPicPr>
            <a:picLocks noGrp="1" noChangeAspect="1"/>
          </p:cNvPicPr>
          <p:nvPr>
            <p:ph idx="1"/>
          </p:nvPr>
        </p:nvPicPr>
        <p:blipFill rotWithShape="1">
          <a:blip r:embed="rId2"/>
          <a:srcRect l="7654" t="8463" r="17618" b="3477"/>
          <a:stretch/>
        </p:blipFill>
        <p:spPr>
          <a:xfrm>
            <a:off x="888875" y="1310178"/>
            <a:ext cx="11300317" cy="5403607"/>
          </a:xfrm>
        </p:spPr>
      </p:pic>
      <p:sp>
        <p:nvSpPr>
          <p:cNvPr id="4" name="Rectangle 3">
            <a:extLst>
              <a:ext uri="{FF2B5EF4-FFF2-40B4-BE49-F238E27FC236}">
                <a16:creationId xmlns:a16="http://schemas.microsoft.com/office/drawing/2014/main" id="{16CF8C59-994C-AD46-88D2-BD8D8A5503CA}"/>
              </a:ext>
            </a:extLst>
          </p:cNvPr>
          <p:cNvSpPr/>
          <p:nvPr/>
        </p:nvSpPr>
        <p:spPr>
          <a:xfrm>
            <a:off x="6281850" y="287095"/>
            <a:ext cx="4544834" cy="830997"/>
          </a:xfrm>
          <a:prstGeom prst="rect">
            <a:avLst/>
          </a:prstGeom>
        </p:spPr>
        <p:txBody>
          <a:bodyPr wrap="none">
            <a:spAutoFit/>
          </a:bodyPr>
          <a:lstStyle/>
          <a:p>
            <a:r>
              <a:rPr lang="en-US" sz="2400" dirty="0"/>
              <a:t>Speaker 2803</a:t>
            </a:r>
          </a:p>
          <a:p>
            <a:r>
              <a:rPr lang="en-US" sz="2400" dirty="0"/>
              <a:t>25s audio sample, log-spectrogram</a:t>
            </a:r>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2B29A526-812F-894D-8153-04087372EC5E}"/>
                  </a:ext>
                </a:extLst>
              </p:cNvPr>
              <p:cNvSpPr/>
              <p:nvPr/>
            </p:nvSpPr>
            <p:spPr>
              <a:xfrm>
                <a:off x="17096" y="3121223"/>
                <a:ext cx="1083758"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𝟒</m:t>
                      </m:r>
                    </m:oMath>
                  </m:oMathPara>
                </a14:m>
                <a:endParaRPr lang="en-US" sz="1400" b="1" dirty="0"/>
              </a:p>
            </p:txBody>
          </p:sp>
        </mc:Choice>
        <mc:Fallback>
          <p:sp>
            <p:nvSpPr>
              <p:cNvPr id="7" name="Rectangle 6">
                <a:extLst>
                  <a:ext uri="{FF2B5EF4-FFF2-40B4-BE49-F238E27FC236}">
                    <a16:creationId xmlns:a16="http://schemas.microsoft.com/office/drawing/2014/main" id="{2B29A526-812F-894D-8153-04087372EC5E}"/>
                  </a:ext>
                </a:extLst>
              </p:cNvPr>
              <p:cNvSpPr>
                <a:spLocks noRot="1" noChangeAspect="1" noMove="1" noResize="1" noEditPoints="1" noAdjustHandles="1" noChangeArrowheads="1" noChangeShapeType="1" noTextEdit="1"/>
              </p:cNvSpPr>
              <p:nvPr/>
            </p:nvSpPr>
            <p:spPr>
              <a:xfrm>
                <a:off x="17096" y="3121223"/>
                <a:ext cx="1083758" cy="30777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Rectangle 7">
                <a:extLst>
                  <a:ext uri="{FF2B5EF4-FFF2-40B4-BE49-F238E27FC236}">
                    <a16:creationId xmlns:a16="http://schemas.microsoft.com/office/drawing/2014/main" id="{E8EC939D-E9EC-C047-84DD-F24CA82D9065}"/>
                  </a:ext>
                </a:extLst>
              </p:cNvPr>
              <p:cNvSpPr/>
              <p:nvPr/>
            </p:nvSpPr>
            <p:spPr>
              <a:xfrm>
                <a:off x="17095" y="4359473"/>
                <a:ext cx="1083758"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𝟖</m:t>
                      </m:r>
                    </m:oMath>
                  </m:oMathPara>
                </a14:m>
                <a:endParaRPr lang="en-US" sz="1400" b="1" dirty="0"/>
              </a:p>
            </p:txBody>
          </p:sp>
        </mc:Choice>
        <mc:Fallback>
          <p:sp>
            <p:nvSpPr>
              <p:cNvPr id="8" name="Rectangle 7">
                <a:extLst>
                  <a:ext uri="{FF2B5EF4-FFF2-40B4-BE49-F238E27FC236}">
                    <a16:creationId xmlns:a16="http://schemas.microsoft.com/office/drawing/2014/main" id="{E8EC939D-E9EC-C047-84DD-F24CA82D9065}"/>
                  </a:ext>
                </a:extLst>
              </p:cNvPr>
              <p:cNvSpPr>
                <a:spLocks noRot="1" noChangeAspect="1" noMove="1" noResize="1" noEditPoints="1" noAdjustHandles="1" noChangeArrowheads="1" noChangeShapeType="1" noTextEdit="1"/>
              </p:cNvSpPr>
              <p:nvPr/>
            </p:nvSpPr>
            <p:spPr>
              <a:xfrm>
                <a:off x="17095" y="4359473"/>
                <a:ext cx="1083758" cy="307777"/>
              </a:xfrm>
              <a:prstGeom prst="rect">
                <a:avLst/>
              </a:prstGeom>
              <a:blipFill>
                <a:blip r:embed="rId4"/>
                <a:stretch>
                  <a:fillRect/>
                </a:stretch>
              </a:blipFill>
            </p:spPr>
            <p:txBody>
              <a:bodyPr/>
              <a:lstStyle/>
              <a:p>
                <a:r>
                  <a:rPr lang="en-US">
                    <a:noFill/>
                  </a:rPr>
                  <a:t> </a:t>
                </a:r>
              </a:p>
            </p:txBody>
          </p:sp>
        </mc:Fallback>
      </mc:AlternateContent>
      <p:sp>
        <p:nvSpPr>
          <p:cNvPr id="9" name="Rectangle 8">
            <a:extLst>
              <a:ext uri="{FF2B5EF4-FFF2-40B4-BE49-F238E27FC236}">
                <a16:creationId xmlns:a16="http://schemas.microsoft.com/office/drawing/2014/main" id="{566446B6-7C0F-3645-9F59-24E7CC057F30}"/>
              </a:ext>
            </a:extLst>
          </p:cNvPr>
          <p:cNvSpPr/>
          <p:nvPr/>
        </p:nvSpPr>
        <p:spPr>
          <a:xfrm>
            <a:off x="131208" y="1804969"/>
            <a:ext cx="745140" cy="523220"/>
          </a:xfrm>
          <a:prstGeom prst="rect">
            <a:avLst/>
          </a:prstGeom>
        </p:spPr>
        <p:txBody>
          <a:bodyPr wrap="none">
            <a:spAutoFit/>
          </a:bodyPr>
          <a:lstStyle/>
          <a:p>
            <a:r>
              <a:rPr lang="en-US" sz="1400" b="1" dirty="0"/>
              <a:t>Ground</a:t>
            </a:r>
          </a:p>
          <a:p>
            <a:r>
              <a:rPr lang="en-US" sz="1400" b="1" dirty="0"/>
              <a:t>Truth</a:t>
            </a:r>
          </a:p>
        </p:txBody>
      </p:sp>
      <mc:AlternateContent xmlns:mc="http://schemas.openxmlformats.org/markup-compatibility/2006">
        <mc:Choice xmlns:a14="http://schemas.microsoft.com/office/drawing/2010/main" Requires="a14">
          <p:sp>
            <p:nvSpPr>
              <p:cNvPr id="10" name="Rectangle 9">
                <a:extLst>
                  <a:ext uri="{FF2B5EF4-FFF2-40B4-BE49-F238E27FC236}">
                    <a16:creationId xmlns:a16="http://schemas.microsoft.com/office/drawing/2014/main" id="{75528652-EB0A-4645-8161-2372DA3785C8}"/>
                  </a:ext>
                </a:extLst>
              </p:cNvPr>
              <p:cNvSpPr/>
              <p:nvPr/>
            </p:nvSpPr>
            <p:spPr>
              <a:xfrm>
                <a:off x="-22318" y="5597723"/>
                <a:ext cx="1191160" cy="307777"/>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𝒉</m:t>
                          </m:r>
                        </m:e>
                        <m:sub>
                          <m:r>
                            <a:rPr lang="en-US" sz="1400" b="1" i="1" smtClean="0">
                              <a:latin typeface="Cambria Math" panose="02040503050406030204" pitchFamily="18" charset="0"/>
                            </a:rPr>
                            <m:t>𝒍𝒂𝒕𝒆𝒏𝒕</m:t>
                          </m:r>
                        </m:sub>
                      </m:sSub>
                      <m:r>
                        <a:rPr lang="en-US" sz="1400" b="1" i="1" smtClean="0">
                          <a:latin typeface="Cambria Math" panose="02040503050406030204" pitchFamily="18" charset="0"/>
                        </a:rPr>
                        <m:t>=</m:t>
                      </m:r>
                      <m:r>
                        <a:rPr lang="en-US" sz="1400" b="1" i="1" smtClean="0">
                          <a:latin typeface="Cambria Math" panose="02040503050406030204" pitchFamily="18" charset="0"/>
                        </a:rPr>
                        <m:t>𝟏𝟔</m:t>
                      </m:r>
                    </m:oMath>
                  </m:oMathPara>
                </a14:m>
                <a:endParaRPr lang="en-US" sz="1400" b="1" dirty="0"/>
              </a:p>
            </p:txBody>
          </p:sp>
        </mc:Choice>
        <mc:Fallback>
          <p:sp>
            <p:nvSpPr>
              <p:cNvPr id="10" name="Rectangle 9">
                <a:extLst>
                  <a:ext uri="{FF2B5EF4-FFF2-40B4-BE49-F238E27FC236}">
                    <a16:creationId xmlns:a16="http://schemas.microsoft.com/office/drawing/2014/main" id="{75528652-EB0A-4645-8161-2372DA3785C8}"/>
                  </a:ext>
                </a:extLst>
              </p:cNvPr>
              <p:cNvSpPr>
                <a:spLocks noRot="1" noChangeAspect="1" noMove="1" noResize="1" noEditPoints="1" noAdjustHandles="1" noChangeArrowheads="1" noChangeShapeType="1" noTextEdit="1"/>
              </p:cNvSpPr>
              <p:nvPr/>
            </p:nvSpPr>
            <p:spPr>
              <a:xfrm>
                <a:off x="-22318" y="5597723"/>
                <a:ext cx="1191160" cy="307777"/>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8027431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1906</TotalTime>
  <Words>1110</Words>
  <Application>Microsoft Macintosh PowerPoint</Application>
  <PresentationFormat>Widescreen</PresentationFormat>
  <Paragraphs>166</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Cambria Math</vt:lpstr>
      <vt:lpstr>Office Theme</vt:lpstr>
      <vt:lpstr>Speech Autoencoder using Fully-Connected Neural Networks</vt:lpstr>
      <vt:lpstr>Implementation Summary</vt:lpstr>
      <vt:lpstr>Pre-processing Workflow</vt:lpstr>
      <vt:lpstr>Batch Generation Workflow</vt:lpstr>
      <vt:lpstr>Example Network Architecture (5 layers)</vt:lpstr>
      <vt:lpstr>Training Experiments on Small Corpus</vt:lpstr>
      <vt:lpstr>3-layer network – training results</vt:lpstr>
      <vt:lpstr>3-layer network</vt:lpstr>
      <vt:lpstr>3-layer network</vt:lpstr>
      <vt:lpstr>3-layer network</vt:lpstr>
      <vt:lpstr>3-layer network - observations</vt:lpstr>
      <vt:lpstr>Increasing network depth</vt:lpstr>
      <vt:lpstr>Increasing network depth</vt:lpstr>
      <vt:lpstr>Increasing network depth</vt:lpstr>
      <vt:lpstr>Increasing network depth</vt:lpstr>
      <vt:lpstr>Increasing network depth - observations</vt:lpstr>
      <vt:lpstr>Training Experiment on Large Corpus</vt:lpstr>
      <vt:lpstr>Training on Large Corpus</vt:lpstr>
      <vt:lpstr>PowerPoint Presentation</vt:lpstr>
      <vt:lpstr>PowerPoint Presentation</vt:lpstr>
      <vt:lpstr>Training on Large Corpus - observations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autoencoder using deep fully-connected networks</dc:title>
  <dc:creator>Andrew Seagraves</dc:creator>
  <cp:lastModifiedBy>Andrew Seagraves</cp:lastModifiedBy>
  <cp:revision>46</cp:revision>
  <dcterms:created xsi:type="dcterms:W3CDTF">2020-01-03T21:26:50Z</dcterms:created>
  <dcterms:modified xsi:type="dcterms:W3CDTF">2020-01-05T05:13:48Z</dcterms:modified>
</cp:coreProperties>
</file>

<file path=docProps/thumbnail.jpeg>
</file>